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sldIdLst>
    <p:sldId id="257" r:id="rId2"/>
    <p:sldId id="266" r:id="rId3"/>
    <p:sldId id="267" r:id="rId4"/>
    <p:sldId id="258" r:id="rId5"/>
    <p:sldId id="268" r:id="rId6"/>
    <p:sldId id="265" r:id="rId7"/>
    <p:sldId id="269" r:id="rId8"/>
    <p:sldId id="270" r:id="rId9"/>
    <p:sldId id="271" r:id="rId10"/>
    <p:sldId id="264" r:id="rId11"/>
    <p:sldId id="272" r:id="rId12"/>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77647" autoAdjust="0"/>
  </p:normalViewPr>
  <p:slideViewPr>
    <p:cSldViewPr>
      <p:cViewPr varScale="1">
        <p:scale>
          <a:sx n="62" d="100"/>
          <a:sy n="62" d="100"/>
        </p:scale>
        <p:origin x="-732" y="-8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pPr>
              <a:defRPr/>
            </a:pPr>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smtClean="0"/>
            </a:lvl1pPr>
          </a:lstStyle>
          <a:p>
            <a:pPr>
              <a:defRPr/>
            </a:pPr>
            <a:fld id="{5E8DA24B-3483-49E9-8F90-D12D475E5C59}" type="datetimeFigureOut">
              <a:rPr lang="en-US"/>
              <a:pPr>
                <a:defRPr/>
              </a:pPr>
              <a:t>1/27/2011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pPr>
              <a:defRPr/>
            </a:pPr>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smtClean="0"/>
            </a:lvl1pPr>
          </a:lstStyle>
          <a:p>
            <a:pPr>
              <a:defRPr/>
            </a:pPr>
            <a:fld id="{11D83B0F-8D33-45DC-A46F-0621FD0C8F75}"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Slide Image Placeholder 1"/>
          <p:cNvSpPr>
            <a:spLocks noGrp="1" noRot="1" noChangeAspect="1"/>
          </p:cNvSpPr>
          <p:nvPr>
            <p:ph type="sldImg"/>
          </p:nvPr>
        </p:nvSpPr>
        <p:spPr bwMode="auto">
          <a:noFill/>
          <a:ln>
            <a:solidFill>
              <a:srgbClr val="000000"/>
            </a:solidFill>
            <a:miter lim="800000"/>
            <a:headEnd/>
            <a:tailEnd/>
          </a:ln>
        </p:spPr>
      </p:sp>
      <p:sp>
        <p:nvSpPr>
          <p:cNvPr id="15362"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CA" smtClean="0"/>
          </a:p>
        </p:txBody>
      </p:sp>
      <p:sp>
        <p:nvSpPr>
          <p:cNvPr id="15363"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13C170F5-E541-4FEF-A3EA-3E592F8A5198}" type="slidenum">
              <a:rPr lang="en-US"/>
              <a:pPr/>
              <a:t>1</a:t>
            </a:fld>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Slide Image Placeholder 1"/>
          <p:cNvSpPr>
            <a:spLocks noGrp="1" noRot="1" noChangeAspect="1"/>
          </p:cNvSpPr>
          <p:nvPr>
            <p:ph type="sldImg"/>
          </p:nvPr>
        </p:nvSpPr>
        <p:spPr bwMode="auto">
          <a:noFill/>
          <a:ln>
            <a:solidFill>
              <a:srgbClr val="000000"/>
            </a:solidFill>
            <a:miter lim="800000"/>
            <a:headEnd/>
            <a:tailEnd/>
          </a:ln>
        </p:spPr>
      </p:sp>
      <p:sp>
        <p:nvSpPr>
          <p:cNvPr id="33794"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CA" smtClean="0"/>
              <a:t>(5 minutes) -Consider how the work you are currently engaged in to support mathematics instruction connects with these components </a:t>
            </a:r>
          </a:p>
          <a:p>
            <a:pPr>
              <a:spcBef>
                <a:spcPct val="0"/>
              </a:spcBef>
            </a:pPr>
            <a:r>
              <a:rPr lang="en-CA" smtClean="0"/>
              <a:t>-Connect each of these three components back to the five core capacities. </a:t>
            </a:r>
            <a:endParaRPr lang="en-US" smtClean="0"/>
          </a:p>
        </p:txBody>
      </p:sp>
      <p:sp>
        <p:nvSpPr>
          <p:cNvPr id="33795"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0792B9A2-1982-4331-BE56-36A054BAFBB1}" type="slidenum">
              <a:rPr lang="en-US"/>
              <a:pPr/>
              <a:t>10</a:t>
            </a:fld>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Slide Image Placeholder 1"/>
          <p:cNvSpPr>
            <a:spLocks noGrp="1" noRot="1" noChangeAspect="1"/>
          </p:cNvSpPr>
          <p:nvPr>
            <p:ph type="sldImg"/>
          </p:nvPr>
        </p:nvSpPr>
        <p:spPr bwMode="auto">
          <a:noFill/>
          <a:ln>
            <a:solidFill>
              <a:srgbClr val="000000"/>
            </a:solidFill>
            <a:miter lim="800000"/>
            <a:headEnd/>
            <a:tailEnd/>
          </a:ln>
        </p:spPr>
      </p:sp>
      <p:sp>
        <p:nvSpPr>
          <p:cNvPr id="35842"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CA" smtClean="0"/>
              <a:t>I just, really like this quote. What we want for our students is what we need for our teachers…</a:t>
            </a:r>
            <a:r>
              <a:rPr lang="en-CA" smtClean="0">
                <a:sym typeface="Wingdings" pitchFamily="2" charset="2"/>
              </a:rPr>
              <a:t></a:t>
            </a:r>
            <a:endParaRPr lang="en-US" smtClean="0"/>
          </a:p>
        </p:txBody>
      </p:sp>
      <p:sp>
        <p:nvSpPr>
          <p:cNvPr id="35843"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D294A53C-F078-46D2-8EE8-26678E8491EA}" type="slidenum">
              <a:rPr lang="en-US"/>
              <a:pPr/>
              <a:t>11</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CA" smtClean="0"/>
              <a:t>(3-5 minutes) In table groupings, pause, ponder and talk about the connections you see between each of the principles, the 5 core capacities and and your work as a mathematics leader in your district/network/school</a:t>
            </a:r>
            <a:endParaRPr lang="en-US" smtClean="0"/>
          </a:p>
        </p:txBody>
      </p:sp>
      <p:sp>
        <p:nvSpPr>
          <p:cNvPr id="17411"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8DCDE730-7632-4EFE-8F92-905DA05AABC0}" type="slidenum">
              <a:rPr lang="en-US"/>
              <a:pPr/>
              <a:t>2</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Slide Image Placeholder 1"/>
          <p:cNvSpPr>
            <a:spLocks noGrp="1" noRot="1" noChangeAspect="1"/>
          </p:cNvSpPr>
          <p:nvPr>
            <p:ph type="sldImg"/>
          </p:nvPr>
        </p:nvSpPr>
        <p:spPr bwMode="auto">
          <a:noFill/>
          <a:ln>
            <a:solidFill>
              <a:srgbClr val="000000"/>
            </a:solidFill>
            <a:miter lim="800000"/>
            <a:headEnd/>
            <a:tailEnd/>
          </a:ln>
        </p:spPr>
      </p:sp>
      <p:sp>
        <p:nvSpPr>
          <p:cNvPr id="19458"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CA" smtClean="0"/>
              <a:t>(2 minutes) Classrooms, schools, districts and the ministry are working to align resources with priorities, with the focus directed at student learning needs. Each layer of the system, and each element, needs to inform and reflect the core layer of the system, the classroom tasks that students are asked to carry out. “If it is not in the core, it is not there.” (Elmore)</a:t>
            </a:r>
            <a:endParaRPr lang="en-US" smtClean="0"/>
          </a:p>
        </p:txBody>
      </p:sp>
      <p:sp>
        <p:nvSpPr>
          <p:cNvPr id="19459"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85AC13DC-7600-42F7-88DD-EC98B8EFC967}" type="slidenum">
              <a:rPr lang="en-US"/>
              <a:pPr/>
              <a:t>3</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Slide Image Placeholder 1"/>
          <p:cNvSpPr>
            <a:spLocks noGrp="1" noRot="1" noChangeAspect="1"/>
          </p:cNvSpPr>
          <p:nvPr>
            <p:ph type="sldImg"/>
          </p:nvPr>
        </p:nvSpPr>
        <p:spPr bwMode="auto">
          <a:noFill/>
          <a:ln>
            <a:solidFill>
              <a:srgbClr val="000000"/>
            </a:solidFill>
            <a:miter lim="800000"/>
            <a:headEnd/>
            <a:tailEnd/>
          </a:ln>
        </p:spPr>
      </p:sp>
      <p:sp>
        <p:nvSpPr>
          <p:cNvPr id="21506"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CA" smtClean="0"/>
              <a:t>(3 minutes) A significant barrier to mathematical success for students is the reality that there is insufficient instructional capacity within any one school to address the mathematical learning needs of students (or teachers). Multiple sources are needed to address this system need. Professional Development that does not impact mathematics instruction in the core, will not produce an impact on student learning in mathematics.  </a:t>
            </a:r>
            <a:endParaRPr lang="en-US" smtClean="0"/>
          </a:p>
        </p:txBody>
      </p:sp>
      <p:sp>
        <p:nvSpPr>
          <p:cNvPr id="21507"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2B44632-F39D-4A06-8A3E-8D006639334A}" type="slidenum">
              <a:rPr lang="en-US"/>
              <a:pPr/>
              <a:t>4</a:t>
            </a:fld>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Slide Image Placeholder 1"/>
          <p:cNvSpPr>
            <a:spLocks noGrp="1" noRot="1" noChangeAspect="1"/>
          </p:cNvSpPr>
          <p:nvPr>
            <p:ph type="sldImg"/>
          </p:nvPr>
        </p:nvSpPr>
        <p:spPr bwMode="auto">
          <a:noFill/>
          <a:ln>
            <a:solidFill>
              <a:srgbClr val="000000"/>
            </a:solidFill>
            <a:miter lim="800000"/>
            <a:headEnd/>
            <a:tailEnd/>
          </a:ln>
        </p:spPr>
      </p:sp>
      <p:sp>
        <p:nvSpPr>
          <p:cNvPr id="23554"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CA" smtClean="0"/>
              <a:t>1 minute clip from Steven Katz on the opportunities that learning networks, when appropriately focused and lead, provide to overcome this capacity challenge. Set the context for the reading task to come.</a:t>
            </a:r>
            <a:endParaRPr lang="en-US" smtClean="0"/>
          </a:p>
        </p:txBody>
      </p:sp>
      <p:sp>
        <p:nvSpPr>
          <p:cNvPr id="23555"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BBEA9336-CF28-4A97-9A15-9FAEB56A72B7}" type="slidenum">
              <a:rPr lang="en-US"/>
              <a:pPr/>
              <a:t>5</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Slide Image Placeholder 1"/>
          <p:cNvSpPr>
            <a:spLocks noGrp="1" noRot="1" noChangeAspect="1"/>
          </p:cNvSpPr>
          <p:nvPr>
            <p:ph type="sldImg"/>
          </p:nvPr>
        </p:nvSpPr>
        <p:spPr bwMode="auto">
          <a:noFill/>
          <a:ln>
            <a:solidFill>
              <a:srgbClr val="000000"/>
            </a:solidFill>
            <a:miter lim="800000"/>
            <a:headEnd/>
            <a:tailEnd/>
          </a:ln>
        </p:spPr>
      </p:sp>
      <p:sp>
        <p:nvSpPr>
          <p:cNvPr id="25602"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CA" smtClean="0"/>
              <a:t>(3 minutes) (Click for Network and Subway graphic to enter): “ a network is indifferent to its impact, it can conveys information, people, energy, goods, for both positive or negative outcomes without significant alteration to its structure.” (graphic fades on click)</a:t>
            </a:r>
          </a:p>
          <a:p>
            <a:pPr>
              <a:spcBef>
                <a:spcPct val="0"/>
              </a:spcBef>
            </a:pPr>
            <a:endParaRPr lang="en-CA" smtClean="0"/>
          </a:p>
          <a:p>
            <a:pPr>
              <a:spcBef>
                <a:spcPct val="0"/>
              </a:spcBef>
            </a:pPr>
            <a:r>
              <a:rPr lang="en-CA" smtClean="0"/>
              <a:t>(Click for Learning Network text to enter) Katz and Earl define a learning network as one that has these attributes…</a:t>
            </a:r>
          </a:p>
          <a:p>
            <a:pPr>
              <a:spcBef>
                <a:spcPct val="0"/>
              </a:spcBef>
            </a:pPr>
            <a:endParaRPr lang="en-US" smtClean="0"/>
          </a:p>
        </p:txBody>
      </p:sp>
      <p:sp>
        <p:nvSpPr>
          <p:cNvPr id="25603"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AEDB33A3-01D2-4C8B-B050-F17D8DA1BF3A}" type="slidenum">
              <a:rPr lang="en-US"/>
              <a:pPr/>
              <a:t>6</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Slide Image Placeholder 1"/>
          <p:cNvSpPr>
            <a:spLocks noGrp="1" noRot="1" noChangeAspect="1"/>
          </p:cNvSpPr>
          <p:nvPr>
            <p:ph type="sldImg"/>
          </p:nvPr>
        </p:nvSpPr>
        <p:spPr bwMode="auto">
          <a:noFill/>
          <a:ln>
            <a:solidFill>
              <a:srgbClr val="000000"/>
            </a:solidFill>
            <a:miter lim="800000"/>
            <a:headEnd/>
            <a:tailEnd/>
          </a:ln>
        </p:spPr>
      </p:sp>
      <p:sp>
        <p:nvSpPr>
          <p:cNvPr id="27650"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CA" smtClean="0"/>
              <a:t>(20 minutes) Provide one copy of either Networked Learning Communities, Evaluating Networked Learning Communities and Collaborative Teacher Inquiry or Professional Learning Communities to individual participants</a:t>
            </a:r>
          </a:p>
          <a:p>
            <a:pPr>
              <a:spcBef>
                <a:spcPct val="0"/>
              </a:spcBef>
            </a:pPr>
            <a:r>
              <a:rPr lang="en-CA" smtClean="0"/>
              <a:t>Provide time for reading, noting key points and two tiered sharing (first as a pair, then with two pairs forming a group of four)</a:t>
            </a:r>
            <a:endParaRPr lang="en-US" smtClean="0"/>
          </a:p>
        </p:txBody>
      </p:sp>
      <p:sp>
        <p:nvSpPr>
          <p:cNvPr id="27651"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3717ACF7-A08A-416D-8A6C-B80F137C2558}" type="slidenum">
              <a:rPr lang="en-US"/>
              <a:pPr/>
              <a:t>7</a:t>
            </a:fld>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Slide Image Placeholder 1"/>
          <p:cNvSpPr>
            <a:spLocks noGrp="1" noRot="1" noChangeAspect="1"/>
          </p:cNvSpPr>
          <p:nvPr>
            <p:ph type="sldImg"/>
          </p:nvPr>
        </p:nvSpPr>
        <p:spPr bwMode="auto">
          <a:noFill/>
          <a:ln>
            <a:solidFill>
              <a:srgbClr val="000000"/>
            </a:solidFill>
            <a:miter lim="800000"/>
            <a:headEnd/>
            <a:tailEnd/>
          </a:ln>
        </p:spPr>
      </p:sp>
      <p:sp>
        <p:nvSpPr>
          <p:cNvPr id="29698"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CA" smtClean="0"/>
              <a:t>A quote to contextualize any whole group conversation on the just completed  reading task, or as a transition  </a:t>
            </a:r>
            <a:endParaRPr lang="en-US" smtClean="0"/>
          </a:p>
        </p:txBody>
      </p:sp>
      <p:sp>
        <p:nvSpPr>
          <p:cNvPr id="29699"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AC29D672-9EAA-465E-8853-B63FBA2B2AB2}" type="slidenum">
              <a:rPr lang="en-US"/>
              <a:pPr/>
              <a:t>8</a:t>
            </a:fld>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fld id="{34F89217-8ABD-4399-9840-879AD590A9BF}" type="slidenum">
              <a:rPr lang="en-US"/>
              <a:pPr/>
              <a:t>9</a:t>
            </a:fld>
            <a:endParaRPr lang="en-US"/>
          </a:p>
        </p:txBody>
      </p:sp>
      <p:sp>
        <p:nvSpPr>
          <p:cNvPr id="31746" name="Rectangle 2"/>
          <p:cNvSpPr>
            <a:spLocks noGrp="1" noRot="1" noChangeArrowheads="1" noTextEdit="1"/>
          </p:cNvSpPr>
          <p:nvPr>
            <p:ph type="sldImg"/>
          </p:nvPr>
        </p:nvSpPr>
        <p:spPr bwMode="auto">
          <a:noFill/>
          <a:ln>
            <a:solidFill>
              <a:srgbClr val="000000"/>
            </a:solidFill>
            <a:miter lim="800000"/>
            <a:headEnd/>
            <a:tailEnd/>
          </a:ln>
        </p:spPr>
      </p:sp>
      <p:sp>
        <p:nvSpPr>
          <p:cNvPr id="31747"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r>
              <a:rPr lang="en-CA" smtClean="0"/>
              <a:t>(3-5 minutes) Current teacher beliefs are evident through the instructional tasks that students are asked to engage with, without a structure, both the tasks and the beliefs are not entirely visible to those outside the core, the structure creates the focus for changing the practice first by making it visible, then by guiding the process through, each component informs and supports the other. The evidence of impact is the tasks. Only networks, or joint work by educators, can make this occur.</a:t>
            </a: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EB39F0F8-BFDA-4081-828E-C42858568403}" type="datetimeFigureOut">
              <a:rPr lang="en-US"/>
              <a:pPr>
                <a:defRPr/>
              </a:pPr>
              <a:t>1/27/2011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7F8C55FE-8440-43ED-ADCF-6794ABC63B19}"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3A75E189-0479-4FD1-8FE7-9CB45ACC8E1D}" type="datetimeFigureOut">
              <a:rPr lang="en-US"/>
              <a:pPr>
                <a:defRPr/>
              </a:pPr>
              <a:t>1/27/2011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D8608981-FCE2-42FC-BD74-B5790F5320AD}"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4A892C24-6F59-4650-91D0-5A186EF6EEC0}" type="datetimeFigureOut">
              <a:rPr lang="en-US"/>
              <a:pPr>
                <a:defRPr/>
              </a:pPr>
              <a:t>1/27/2011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E9D63107-0D16-481C-8E81-047C5EEAC980}"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72F7A1ED-F7C8-4A2B-8E4B-F8425521661B}" type="datetimeFigureOut">
              <a:rPr lang="en-US"/>
              <a:pPr>
                <a:defRPr/>
              </a:pPr>
              <a:t>1/27/2011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3BE79DD-8302-4E1E-B70C-AF024E0A3869}"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4946EE4A-07BC-44C1-8CD3-8F441D026D40}" type="datetimeFigureOut">
              <a:rPr lang="en-US"/>
              <a:pPr>
                <a:defRPr/>
              </a:pPr>
              <a:t>1/27/2011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85DEBF4-7535-4087-8688-C790A406C39F}"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490DF4A0-BD30-420F-9B99-269A4339B808}" type="datetimeFigureOut">
              <a:rPr lang="en-US"/>
              <a:pPr>
                <a:defRPr/>
              </a:pPr>
              <a:t>1/27/2011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848B0137-B952-4B5E-97B7-B1069F49FE82}"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526FD3C7-3EBD-4504-9D82-FCB3487ADF74}" type="datetimeFigureOut">
              <a:rPr lang="en-US"/>
              <a:pPr>
                <a:defRPr/>
              </a:pPr>
              <a:t>1/27/2011</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305815B0-47B5-4507-A549-86C8FE5ED27D}"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CA1FCCFF-695F-4124-81CE-958B4BB67D4B}" type="datetimeFigureOut">
              <a:rPr lang="en-US"/>
              <a:pPr>
                <a:defRPr/>
              </a:pPr>
              <a:t>1/27/2011</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B6FC32DA-D9AC-495B-9117-5D15A2FAEE4D}"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F347B85F-3385-44FC-BA45-608E1A23165E}" type="datetimeFigureOut">
              <a:rPr lang="en-US"/>
              <a:pPr>
                <a:defRPr/>
              </a:pPr>
              <a:t>1/27/2011</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881F9E33-227F-49A6-A8E6-FB9A5A8E5C3F}"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EE19ACE9-3342-4BDB-9BE8-0E28A0F4D1FA}" type="datetimeFigureOut">
              <a:rPr lang="en-US"/>
              <a:pPr>
                <a:defRPr/>
              </a:pPr>
              <a:t>1/27/2011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21FBEA51-1352-46D9-9388-70ABBAD180DA}"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C96BA6AE-9105-44D6-83F7-386C917B1B3D}" type="datetimeFigureOut">
              <a:rPr lang="en-US"/>
              <a:pPr>
                <a:defRPr/>
              </a:pPr>
              <a:t>1/27/2011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7C70FFB1-15C0-4D2F-B20A-4758B8E41B05}"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defRPr>
            </a:lvl1pPr>
          </a:lstStyle>
          <a:p>
            <a:pPr>
              <a:defRPr/>
            </a:pPr>
            <a:fld id="{6C133FBF-50C7-4991-AA55-A310EDA383BC}" type="datetimeFigureOut">
              <a:rPr lang="en-US"/>
              <a:pPr>
                <a:defRPr/>
              </a:pPr>
              <a:t>1/27/2011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defRPr>
            </a:lvl1pPr>
          </a:lstStyle>
          <a:p>
            <a:pPr>
              <a:defRPr/>
            </a:pPr>
            <a:fld id="{AB5D89B3-856D-496A-8D56-ADFB7C7568CE}"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media.curriculum.org/curriculum/WebcastJan3008/8StevenKatzOutrohi.wmv"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Title 1"/>
          <p:cNvSpPr>
            <a:spLocks noGrp="1"/>
          </p:cNvSpPr>
          <p:nvPr>
            <p:ph type="ctrTitle"/>
          </p:nvPr>
        </p:nvSpPr>
        <p:spPr/>
        <p:txBody>
          <a:bodyPr/>
          <a:lstStyle/>
          <a:p>
            <a:pPr eaLnBrk="1" hangingPunct="1"/>
            <a:r>
              <a:rPr lang="en-CA" smtClean="0"/>
              <a:t>Networked Learning for Mathematics Success </a:t>
            </a:r>
            <a:endParaRPr lang="en-US" smtClean="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p:txBody>
          <a:bodyPr/>
          <a:lstStyle/>
          <a:p>
            <a:pPr eaLnBrk="1" hangingPunct="1"/>
            <a:r>
              <a:rPr lang="en-CA" smtClean="0"/>
              <a:t>Engaging in Joint Work</a:t>
            </a:r>
            <a:endParaRPr lang="en-US" smtClean="0"/>
          </a:p>
        </p:txBody>
      </p:sp>
      <p:sp>
        <p:nvSpPr>
          <p:cNvPr id="3" name="Content Placeholder 2"/>
          <p:cNvSpPr>
            <a:spLocks noGrp="1"/>
          </p:cNvSpPr>
          <p:nvPr>
            <p:ph idx="1"/>
          </p:nvPr>
        </p:nvSpPr>
        <p:spPr>
          <a:xfrm>
            <a:off x="228600" y="1371600"/>
            <a:ext cx="8686800" cy="4953000"/>
          </a:xfrm>
        </p:spPr>
        <p:txBody>
          <a:bodyPr rtlCol="0">
            <a:normAutofit fontScale="70000" lnSpcReduction="20000"/>
          </a:bodyPr>
          <a:lstStyle/>
          <a:p>
            <a:pPr algn="ctr" eaLnBrk="1" fontAlgn="auto" hangingPunct="1">
              <a:spcAft>
                <a:spcPts val="0"/>
              </a:spcAft>
              <a:buFont typeface="Arial" pitchFamily="34" charset="0"/>
              <a:buNone/>
              <a:defRPr/>
            </a:pPr>
            <a:r>
              <a:rPr lang="en-CA" sz="3600" b="1" dirty="0" smtClean="0"/>
              <a:t>Collaborative Inquiry: </a:t>
            </a:r>
          </a:p>
          <a:p>
            <a:pPr algn="ctr" eaLnBrk="1" fontAlgn="auto" hangingPunct="1">
              <a:spcAft>
                <a:spcPts val="0"/>
              </a:spcAft>
              <a:buFont typeface="Arial" pitchFamily="34" charset="0"/>
              <a:buNone/>
              <a:defRPr/>
            </a:pPr>
            <a:r>
              <a:rPr lang="en-CA" sz="3600" b="1" dirty="0" smtClean="0"/>
              <a:t>Precision, Personalization and Professional Learning</a:t>
            </a:r>
          </a:p>
          <a:p>
            <a:pPr algn="ctr" eaLnBrk="1" fontAlgn="auto" hangingPunct="1">
              <a:spcAft>
                <a:spcPts val="0"/>
              </a:spcAft>
              <a:buFont typeface="Arial" pitchFamily="34" charset="0"/>
              <a:buNone/>
              <a:defRPr/>
            </a:pPr>
            <a:endParaRPr lang="en-CA" dirty="0" smtClean="0"/>
          </a:p>
          <a:p>
            <a:pPr eaLnBrk="1" fontAlgn="auto" hangingPunct="1">
              <a:spcAft>
                <a:spcPts val="0"/>
              </a:spcAft>
              <a:buFont typeface="Arial" pitchFamily="34" charset="0"/>
              <a:buNone/>
              <a:defRPr/>
            </a:pPr>
            <a:r>
              <a:rPr lang="en-CA" sz="3300" b="1" dirty="0" smtClean="0"/>
              <a:t>     Personalization; </a:t>
            </a:r>
            <a:r>
              <a:rPr lang="en-CA" sz="3300" dirty="0" smtClean="0"/>
              <a:t>begin with the needs of </a:t>
            </a:r>
            <a:r>
              <a:rPr lang="en-CA" sz="3300" i="1" dirty="0" smtClean="0"/>
              <a:t>students to watch</a:t>
            </a:r>
          </a:p>
          <a:p>
            <a:pPr eaLnBrk="1" fontAlgn="auto" hangingPunct="1">
              <a:spcAft>
                <a:spcPts val="0"/>
              </a:spcAft>
              <a:buFont typeface="Arial" pitchFamily="34" charset="0"/>
              <a:buNone/>
              <a:defRPr/>
            </a:pPr>
            <a:endParaRPr lang="en-CA" sz="3300" b="1" dirty="0" smtClean="0"/>
          </a:p>
          <a:p>
            <a:pPr eaLnBrk="1" fontAlgn="auto" hangingPunct="1">
              <a:spcAft>
                <a:spcPts val="0"/>
              </a:spcAft>
              <a:buFont typeface="Arial" pitchFamily="34" charset="0"/>
              <a:buNone/>
              <a:defRPr/>
            </a:pPr>
            <a:r>
              <a:rPr lang="en-CA" sz="3300" b="1" dirty="0" smtClean="0"/>
              <a:t>     Precision</a:t>
            </a:r>
            <a:r>
              <a:rPr lang="en-CA" sz="3300" dirty="0" smtClean="0"/>
              <a:t> in the planning to ensure that the focus is on the classroom instruction that supports student achievement, linked to the curriculum expectations and the specific needs of </a:t>
            </a:r>
            <a:r>
              <a:rPr lang="en-CA" sz="3300" i="1" dirty="0" smtClean="0"/>
              <a:t>students to watch</a:t>
            </a:r>
          </a:p>
          <a:p>
            <a:pPr eaLnBrk="1" fontAlgn="auto" hangingPunct="1">
              <a:spcAft>
                <a:spcPts val="0"/>
              </a:spcAft>
              <a:buFont typeface="Arial" pitchFamily="34" charset="0"/>
              <a:buNone/>
              <a:defRPr/>
            </a:pPr>
            <a:endParaRPr lang="en-CA" sz="3300" dirty="0" smtClean="0"/>
          </a:p>
          <a:p>
            <a:pPr eaLnBrk="1" fontAlgn="auto" hangingPunct="1">
              <a:spcAft>
                <a:spcPts val="0"/>
              </a:spcAft>
              <a:buFont typeface="Arial" pitchFamily="34" charset="0"/>
              <a:buNone/>
              <a:defRPr/>
            </a:pPr>
            <a:r>
              <a:rPr lang="en-CA" sz="3300" b="1" dirty="0" smtClean="0"/>
              <a:t>	Professional Learning </a:t>
            </a:r>
          </a:p>
          <a:p>
            <a:pPr eaLnBrk="1" fontAlgn="auto" hangingPunct="1">
              <a:spcAft>
                <a:spcPts val="0"/>
              </a:spcAft>
              <a:buFont typeface="Arial" pitchFamily="34" charset="0"/>
              <a:buChar char="•"/>
              <a:defRPr/>
            </a:pPr>
            <a:r>
              <a:rPr lang="en-CA" sz="3300" dirty="0" smtClean="0"/>
              <a:t>Co-plan, co-teach and co-construct understanding of practice</a:t>
            </a:r>
          </a:p>
          <a:p>
            <a:pPr eaLnBrk="1" fontAlgn="auto" hangingPunct="1">
              <a:spcAft>
                <a:spcPts val="0"/>
              </a:spcAft>
              <a:buFont typeface="Arial" pitchFamily="34" charset="0"/>
              <a:buChar char="•"/>
              <a:defRPr/>
            </a:pPr>
            <a:r>
              <a:rPr lang="en-CA" sz="3300" dirty="0" smtClean="0"/>
              <a:t>Consolidate what has been learned by </a:t>
            </a:r>
            <a:r>
              <a:rPr lang="en-CA" sz="3300" i="1" dirty="0" smtClean="0"/>
              <a:t>students</a:t>
            </a:r>
            <a:r>
              <a:rPr lang="en-CA" sz="3300" dirty="0" smtClean="0"/>
              <a:t> </a:t>
            </a:r>
            <a:r>
              <a:rPr lang="en-CA" sz="3300" i="1" dirty="0" smtClean="0"/>
              <a:t>and</a:t>
            </a:r>
            <a:r>
              <a:rPr lang="en-CA" sz="3300" dirty="0" smtClean="0"/>
              <a:t> </a:t>
            </a:r>
            <a:r>
              <a:rPr lang="en-CA" sz="3300" i="1" dirty="0" smtClean="0"/>
              <a:t>teachers</a:t>
            </a:r>
          </a:p>
          <a:p>
            <a:pPr eaLnBrk="1" fontAlgn="auto" hangingPunct="1">
              <a:spcAft>
                <a:spcPts val="0"/>
              </a:spcAft>
              <a:buFont typeface="Arial" pitchFamily="34" charset="0"/>
              <a:buChar char="•"/>
              <a:defRPr/>
            </a:pPr>
            <a:r>
              <a:rPr lang="en-CA" sz="3300" dirty="0" smtClean="0"/>
              <a:t>Complete the cycle over with a common focus and purpose</a:t>
            </a:r>
          </a:p>
          <a:p>
            <a:pPr eaLnBrk="1" fontAlgn="auto" hangingPunct="1">
              <a:spcAft>
                <a:spcPts val="0"/>
              </a:spcAft>
              <a:buFont typeface="Arial" pitchFamily="34" charset="0"/>
              <a:buChar char="•"/>
              <a:defRPr/>
            </a:pPr>
            <a:endParaRPr lang="en-CA" sz="3300" dirty="0" smtClean="0"/>
          </a:p>
          <a:p>
            <a:pPr eaLnBrk="1" fontAlgn="auto" hangingPunct="1">
              <a:spcAft>
                <a:spcPts val="0"/>
              </a:spcAft>
              <a:buFont typeface="Arial" pitchFamily="34" charset="0"/>
              <a:buNone/>
              <a:defRPr/>
            </a:pP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heel(4)">
                                      <p:cBhvr>
                                        <p:cTn id="7" dur="10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4"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wheel(4)">
                                      <p:cBhvr>
                                        <p:cTn id="12" dur="10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 presetClass="entr" presetSubtype="8" fill="hold" grpId="0"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 calcmode="lin" valueType="num">
                                      <p:cBhvr additive="base">
                                        <p:cTn id="17" dur="500" fill="hold"/>
                                        <p:tgtEl>
                                          <p:spTgt spid="3">
                                            <p:txEl>
                                              <p:pRg st="3" end="3"/>
                                            </p:txEl>
                                          </p:spTgt>
                                        </p:tgtEl>
                                        <p:attrNameLst>
                                          <p:attrName>ppt_x</p:attrName>
                                        </p:attrNameLst>
                                      </p:cBhvr>
                                      <p:tavLst>
                                        <p:tav tm="0">
                                          <p:val>
                                            <p:strVal val="0-#ppt_w/2"/>
                                          </p:val>
                                        </p:tav>
                                        <p:tav tm="100000">
                                          <p:val>
                                            <p:strVal val="#ppt_x"/>
                                          </p:val>
                                        </p:tav>
                                      </p:tavLst>
                                    </p:anim>
                                    <p:anim calcmode="lin" valueType="num">
                                      <p:cBhvr additive="base">
                                        <p:cTn id="18" dur="500" fill="hold"/>
                                        <p:tgtEl>
                                          <p:spTgt spid="3">
                                            <p:txEl>
                                              <p:pRg st="3" end="3"/>
                                            </p:txEl>
                                          </p:spTgt>
                                        </p:tgtEl>
                                        <p:attrNameLst>
                                          <p:attrName>ppt_y</p:attrName>
                                        </p:attrNameLst>
                                      </p:cBhvr>
                                      <p:tavLst>
                                        <p:tav tm="0">
                                          <p:val>
                                            <p:strVal val="#ppt_y"/>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2" presetClass="entr" presetSubtype="2" fill="hold" grpId="0" nodeType="clickEffect">
                                  <p:stCondLst>
                                    <p:cond delay="0"/>
                                  </p:stCondLst>
                                  <p:childTnLst>
                                    <p:set>
                                      <p:cBhvr>
                                        <p:cTn id="22" dur="1" fill="hold">
                                          <p:stCondLst>
                                            <p:cond delay="0"/>
                                          </p:stCondLst>
                                        </p:cTn>
                                        <p:tgtEl>
                                          <p:spTgt spid="3">
                                            <p:txEl>
                                              <p:pRg st="5" end="5"/>
                                            </p:txEl>
                                          </p:spTgt>
                                        </p:tgtEl>
                                        <p:attrNameLst>
                                          <p:attrName>style.visibility</p:attrName>
                                        </p:attrNameLst>
                                      </p:cBhvr>
                                      <p:to>
                                        <p:strVal val="visible"/>
                                      </p:to>
                                    </p:set>
                                    <p:anim calcmode="lin" valueType="num">
                                      <p:cBhvr additive="base">
                                        <p:cTn id="23" dur="500" fill="hold"/>
                                        <p:tgtEl>
                                          <p:spTgt spid="3">
                                            <p:txEl>
                                              <p:pRg st="5" end="5"/>
                                            </p:txEl>
                                          </p:spTgt>
                                        </p:tgtEl>
                                        <p:attrNameLst>
                                          <p:attrName>ppt_x</p:attrName>
                                        </p:attrNameLst>
                                      </p:cBhvr>
                                      <p:tavLst>
                                        <p:tav tm="0">
                                          <p:val>
                                            <p:strVal val="1+#ppt_w/2"/>
                                          </p:val>
                                        </p:tav>
                                        <p:tav tm="100000">
                                          <p:val>
                                            <p:strVal val="#ppt_x"/>
                                          </p:val>
                                        </p:tav>
                                      </p:tavLst>
                                    </p:anim>
                                    <p:anim calcmode="lin" valueType="num">
                                      <p:cBhvr additive="base">
                                        <p:cTn id="24" dur="500" fill="hold"/>
                                        <p:tgtEl>
                                          <p:spTgt spid="3">
                                            <p:txEl>
                                              <p:pRg st="5" end="5"/>
                                            </p:txEl>
                                          </p:spTgt>
                                        </p:tgtEl>
                                        <p:attrNameLst>
                                          <p:attrName>ppt_y</p:attrName>
                                        </p:attrNameLst>
                                      </p:cBhvr>
                                      <p:tavLst>
                                        <p:tav tm="0">
                                          <p:val>
                                            <p:strVal val="#ppt_y"/>
                                          </p:val>
                                        </p:tav>
                                        <p:tav tm="100000">
                                          <p:val>
                                            <p:strVal val="#ppt_y"/>
                                          </p:val>
                                        </p:tav>
                                      </p:tavLst>
                                    </p:anim>
                                  </p:childTnLst>
                                </p:cTn>
                              </p:par>
                            </p:childTnLst>
                          </p:cTn>
                        </p:par>
                      </p:childTnLst>
                    </p:cTn>
                  </p:par>
                  <p:par>
                    <p:cTn id="25" fill="hold">
                      <p:stCondLst>
                        <p:cond delay="indefinite"/>
                      </p:stCondLst>
                      <p:childTnLst>
                        <p:par>
                          <p:cTn id="26" fill="hold">
                            <p:stCondLst>
                              <p:cond delay="0"/>
                            </p:stCondLst>
                            <p:childTnLst>
                              <p:par>
                                <p:cTn id="27" presetID="2" presetClass="entr" presetSubtype="4" fill="hold" grpId="0" nodeType="clickEffect">
                                  <p:stCondLst>
                                    <p:cond delay="0"/>
                                  </p:stCondLst>
                                  <p:childTnLst>
                                    <p:set>
                                      <p:cBhvr>
                                        <p:cTn id="28" dur="1" fill="hold">
                                          <p:stCondLst>
                                            <p:cond delay="0"/>
                                          </p:stCondLst>
                                        </p:cTn>
                                        <p:tgtEl>
                                          <p:spTgt spid="3">
                                            <p:txEl>
                                              <p:pRg st="7" end="7"/>
                                            </p:txEl>
                                          </p:spTgt>
                                        </p:tgtEl>
                                        <p:attrNameLst>
                                          <p:attrName>style.visibility</p:attrName>
                                        </p:attrNameLst>
                                      </p:cBhvr>
                                      <p:to>
                                        <p:strVal val="visible"/>
                                      </p:to>
                                    </p:set>
                                    <p:anim calcmode="lin" valueType="num">
                                      <p:cBhvr additive="base">
                                        <p:cTn id="29"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30"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2" presetClass="entr" presetSubtype="4" fill="hold" grpId="0" nodeType="clickEffect">
                                  <p:stCondLst>
                                    <p:cond delay="0"/>
                                  </p:stCondLst>
                                  <p:childTnLst>
                                    <p:set>
                                      <p:cBhvr>
                                        <p:cTn id="34" dur="1" fill="hold">
                                          <p:stCondLst>
                                            <p:cond delay="0"/>
                                          </p:stCondLst>
                                        </p:cTn>
                                        <p:tgtEl>
                                          <p:spTgt spid="3">
                                            <p:txEl>
                                              <p:pRg st="8" end="8"/>
                                            </p:txEl>
                                          </p:spTgt>
                                        </p:tgtEl>
                                        <p:attrNameLst>
                                          <p:attrName>style.visibility</p:attrName>
                                        </p:attrNameLst>
                                      </p:cBhvr>
                                      <p:to>
                                        <p:strVal val="visible"/>
                                      </p:to>
                                    </p:set>
                                    <p:anim calcmode="lin" valueType="num">
                                      <p:cBhvr additive="base">
                                        <p:cTn id="35"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36"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par>
                    <p:cTn id="37" fill="hold">
                      <p:stCondLst>
                        <p:cond delay="indefinite"/>
                      </p:stCondLst>
                      <p:childTnLst>
                        <p:par>
                          <p:cTn id="38" fill="hold">
                            <p:stCondLst>
                              <p:cond delay="0"/>
                            </p:stCondLst>
                            <p:childTnLst>
                              <p:par>
                                <p:cTn id="39" presetID="2" presetClass="entr" presetSubtype="4" fill="hold" grpId="0" nodeType="clickEffect">
                                  <p:stCondLst>
                                    <p:cond delay="0"/>
                                  </p:stCondLst>
                                  <p:childTnLst>
                                    <p:set>
                                      <p:cBhvr>
                                        <p:cTn id="40" dur="1" fill="hold">
                                          <p:stCondLst>
                                            <p:cond delay="0"/>
                                          </p:stCondLst>
                                        </p:cTn>
                                        <p:tgtEl>
                                          <p:spTgt spid="3">
                                            <p:txEl>
                                              <p:pRg st="9" end="9"/>
                                            </p:txEl>
                                          </p:spTgt>
                                        </p:tgtEl>
                                        <p:attrNameLst>
                                          <p:attrName>style.visibility</p:attrName>
                                        </p:attrNameLst>
                                      </p:cBhvr>
                                      <p:to>
                                        <p:strVal val="visible"/>
                                      </p:to>
                                    </p:set>
                                    <p:anim calcmode="lin" valueType="num">
                                      <p:cBhvr additive="base">
                                        <p:cTn id="41" dur="500" fill="hold"/>
                                        <p:tgtEl>
                                          <p:spTgt spid="3">
                                            <p:txEl>
                                              <p:pRg st="9" end="9"/>
                                            </p:txEl>
                                          </p:spTgt>
                                        </p:tgtEl>
                                        <p:attrNameLst>
                                          <p:attrName>ppt_x</p:attrName>
                                        </p:attrNameLst>
                                      </p:cBhvr>
                                      <p:tavLst>
                                        <p:tav tm="0">
                                          <p:val>
                                            <p:strVal val="#ppt_x"/>
                                          </p:val>
                                        </p:tav>
                                        <p:tav tm="100000">
                                          <p:val>
                                            <p:strVal val="#ppt_x"/>
                                          </p:val>
                                        </p:tav>
                                      </p:tavLst>
                                    </p:anim>
                                    <p:anim calcmode="lin" valueType="num">
                                      <p:cBhvr additive="base">
                                        <p:cTn id="42" dur="500" fill="hold"/>
                                        <p:tgtEl>
                                          <p:spTgt spid="3">
                                            <p:txEl>
                                              <p:pRg st="9" end="9"/>
                                            </p:txEl>
                                          </p:spTgt>
                                        </p:tgtEl>
                                        <p:attrNameLst>
                                          <p:attrName>ppt_y</p:attrName>
                                        </p:attrNameLst>
                                      </p:cBhvr>
                                      <p:tavLst>
                                        <p:tav tm="0">
                                          <p:val>
                                            <p:strVal val="1+#ppt_h/2"/>
                                          </p:val>
                                        </p:tav>
                                        <p:tav tm="100000">
                                          <p:val>
                                            <p:strVal val="#ppt_y"/>
                                          </p:val>
                                        </p:tav>
                                      </p:tavLst>
                                    </p:anim>
                                  </p:childTnLst>
                                </p:cTn>
                              </p:par>
                            </p:childTnLst>
                          </p:cTn>
                        </p:par>
                      </p:childTnLst>
                    </p:cTn>
                  </p:par>
                  <p:par>
                    <p:cTn id="43" fill="hold">
                      <p:stCondLst>
                        <p:cond delay="indefinite"/>
                      </p:stCondLst>
                      <p:childTnLst>
                        <p:par>
                          <p:cTn id="44" fill="hold">
                            <p:stCondLst>
                              <p:cond delay="0"/>
                            </p:stCondLst>
                            <p:childTnLst>
                              <p:par>
                                <p:cTn id="45" presetID="2" presetClass="entr" presetSubtype="4" fill="hold" grpId="0" nodeType="clickEffect">
                                  <p:stCondLst>
                                    <p:cond delay="0"/>
                                  </p:stCondLst>
                                  <p:childTnLst>
                                    <p:set>
                                      <p:cBhvr>
                                        <p:cTn id="46" dur="1" fill="hold">
                                          <p:stCondLst>
                                            <p:cond delay="0"/>
                                          </p:stCondLst>
                                        </p:cTn>
                                        <p:tgtEl>
                                          <p:spTgt spid="3">
                                            <p:txEl>
                                              <p:pRg st="10" end="10"/>
                                            </p:txEl>
                                          </p:spTgt>
                                        </p:tgtEl>
                                        <p:attrNameLst>
                                          <p:attrName>style.visibility</p:attrName>
                                        </p:attrNameLst>
                                      </p:cBhvr>
                                      <p:to>
                                        <p:strVal val="visible"/>
                                      </p:to>
                                    </p:set>
                                    <p:anim calcmode="lin" valueType="num">
                                      <p:cBhvr additive="base">
                                        <p:cTn id="47" dur="500" fill="hold"/>
                                        <p:tgtEl>
                                          <p:spTgt spid="3">
                                            <p:txEl>
                                              <p:pRg st="10" end="10"/>
                                            </p:txEl>
                                          </p:spTgt>
                                        </p:tgtEl>
                                        <p:attrNameLst>
                                          <p:attrName>ppt_x</p:attrName>
                                        </p:attrNameLst>
                                      </p:cBhvr>
                                      <p:tavLst>
                                        <p:tav tm="0">
                                          <p:val>
                                            <p:strVal val="#ppt_x"/>
                                          </p:val>
                                        </p:tav>
                                        <p:tav tm="100000">
                                          <p:val>
                                            <p:strVal val="#ppt_x"/>
                                          </p:val>
                                        </p:tav>
                                      </p:tavLst>
                                    </p:anim>
                                    <p:anim calcmode="lin" valueType="num">
                                      <p:cBhvr additive="base">
                                        <p:cTn id="48" dur="500" fill="hold"/>
                                        <p:tgtEl>
                                          <p:spTgt spid="3">
                                            <p:txEl>
                                              <p:pRg st="10" end="1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7" name="Content Placeholder 2"/>
          <p:cNvSpPr>
            <a:spLocks noGrp="1"/>
          </p:cNvSpPr>
          <p:nvPr>
            <p:ph idx="1"/>
          </p:nvPr>
        </p:nvSpPr>
        <p:spPr/>
        <p:txBody>
          <a:bodyPr/>
          <a:lstStyle/>
          <a:p>
            <a:pPr>
              <a:buFont typeface="Arial" charset="0"/>
              <a:buNone/>
            </a:pPr>
            <a:r>
              <a:rPr lang="en-US" smtClean="0"/>
              <a:t>	… teaching cannot be </a:t>
            </a:r>
            <a:r>
              <a:rPr lang="en-CA" smtClean="0"/>
              <a:t>about zeroing in on predetermined conclusion. It can’t be about the replication and perpetuation of the existing possible. Rather, teaching seems to be more about expanding the space of the possible and creating conditions of the emergence of </a:t>
            </a:r>
            <a:r>
              <a:rPr lang="en-US" smtClean="0"/>
              <a:t>the as-yet-unimagined.”</a:t>
            </a:r>
          </a:p>
          <a:p>
            <a:pPr>
              <a:buFont typeface="Arial" charset="0"/>
              <a:buNone/>
            </a:pPr>
            <a:r>
              <a:rPr lang="en-US" smtClean="0"/>
              <a:t>							</a:t>
            </a:r>
            <a:r>
              <a:rPr lang="en-US" sz="2400" i="1" smtClean="0"/>
              <a:t>B. Davis (2006)</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534400" cy="1143000"/>
          </a:xfrm>
        </p:spPr>
        <p:txBody>
          <a:bodyPr rtlCol="0">
            <a:normAutofit fontScale="90000"/>
          </a:bodyPr>
          <a:lstStyle/>
          <a:p>
            <a:pPr algn="l" eaLnBrk="1" fontAlgn="auto" hangingPunct="1">
              <a:spcAft>
                <a:spcPts val="0"/>
              </a:spcAft>
              <a:defRPr/>
            </a:pPr>
            <a:r>
              <a:rPr lang="en-US" sz="3600" b="1" dirty="0" smtClean="0"/>
              <a:t>Principles for Leadership &amp; School Improvement </a:t>
            </a:r>
            <a:r>
              <a:rPr lang="en-US" b="1" dirty="0" smtClean="0"/>
              <a:t>								     </a:t>
            </a:r>
            <a:r>
              <a:rPr lang="en-US" sz="1800" i="1" dirty="0" smtClean="0"/>
              <a:t>Richard Elmore</a:t>
            </a:r>
          </a:p>
        </p:txBody>
      </p:sp>
      <p:sp>
        <p:nvSpPr>
          <p:cNvPr id="3" name="Content Placeholder 2"/>
          <p:cNvSpPr>
            <a:spLocks noGrp="1"/>
          </p:cNvSpPr>
          <p:nvPr>
            <p:ph idx="1"/>
          </p:nvPr>
        </p:nvSpPr>
        <p:spPr>
          <a:xfrm>
            <a:off x="457200" y="1219200"/>
            <a:ext cx="8229600" cy="5410200"/>
          </a:xfrm>
        </p:spPr>
        <p:txBody>
          <a:bodyPr rtlCol="0">
            <a:normAutofit fontScale="55000" lnSpcReduction="20000"/>
          </a:bodyPr>
          <a:lstStyle/>
          <a:p>
            <a:pPr eaLnBrk="1" fontAlgn="auto" hangingPunct="1">
              <a:spcAft>
                <a:spcPts val="0"/>
              </a:spcAft>
              <a:buFont typeface="Arial" pitchFamily="34" charset="0"/>
              <a:buNone/>
              <a:defRPr/>
            </a:pPr>
            <a:endParaRPr lang="en-US" dirty="0" smtClean="0"/>
          </a:p>
          <a:p>
            <a:pPr eaLnBrk="1" fontAlgn="auto" hangingPunct="1">
              <a:spcAft>
                <a:spcPts val="0"/>
              </a:spcAft>
              <a:buFont typeface="Arial" pitchFamily="34" charset="0"/>
              <a:buChar char="•"/>
              <a:defRPr/>
            </a:pPr>
            <a:r>
              <a:rPr lang="en-US" sz="3600" dirty="0" smtClean="0"/>
              <a:t>All leaders, regardless of role, should be working at the improvement of instructional practice and performance, rather than working to shield their institutions from outside interference.</a:t>
            </a:r>
          </a:p>
          <a:p>
            <a:pPr eaLnBrk="1" fontAlgn="auto" hangingPunct="1">
              <a:spcAft>
                <a:spcPts val="0"/>
              </a:spcAft>
              <a:buFont typeface="Arial" pitchFamily="34" charset="0"/>
              <a:buNone/>
              <a:defRPr/>
            </a:pPr>
            <a:r>
              <a:rPr lang="en-US" sz="3600" dirty="0" smtClean="0"/>
              <a:t> </a:t>
            </a:r>
          </a:p>
          <a:p>
            <a:pPr eaLnBrk="1" fontAlgn="auto" hangingPunct="1">
              <a:spcAft>
                <a:spcPts val="0"/>
              </a:spcAft>
              <a:buFont typeface="Arial" pitchFamily="34" charset="0"/>
              <a:buChar char="•"/>
              <a:defRPr/>
            </a:pPr>
            <a:r>
              <a:rPr lang="en-US" sz="3600" dirty="0" smtClean="0"/>
              <a:t>All educators should take part in continuous learning, and be open to having their ideas and practices subjected to the scrutiny of their colleagues.</a:t>
            </a:r>
          </a:p>
          <a:p>
            <a:pPr eaLnBrk="1" fontAlgn="auto" hangingPunct="1">
              <a:spcAft>
                <a:spcPts val="0"/>
              </a:spcAft>
              <a:buFont typeface="Arial" pitchFamily="34" charset="0"/>
              <a:buNone/>
              <a:defRPr/>
            </a:pPr>
            <a:r>
              <a:rPr lang="en-US" sz="3600" dirty="0" smtClean="0"/>
              <a:t> </a:t>
            </a:r>
          </a:p>
          <a:p>
            <a:pPr eaLnBrk="1" fontAlgn="auto" hangingPunct="1">
              <a:spcAft>
                <a:spcPts val="0"/>
              </a:spcAft>
              <a:buFont typeface="Arial" pitchFamily="34" charset="0"/>
              <a:buChar char="•"/>
              <a:defRPr/>
            </a:pPr>
            <a:r>
              <a:rPr lang="en-US" sz="3600" dirty="0" smtClean="0"/>
              <a:t>Leaders must be able to model the behaviors, the learning, and the instructional knowledge they seek from their teachers.</a:t>
            </a:r>
          </a:p>
          <a:p>
            <a:pPr eaLnBrk="1" fontAlgn="auto" hangingPunct="1">
              <a:spcAft>
                <a:spcPts val="0"/>
              </a:spcAft>
              <a:buFont typeface="Arial" pitchFamily="34" charset="0"/>
              <a:buNone/>
              <a:defRPr/>
            </a:pPr>
            <a:endParaRPr lang="en-US" sz="3600" dirty="0" smtClean="0"/>
          </a:p>
          <a:p>
            <a:pPr eaLnBrk="1" fontAlgn="auto" hangingPunct="1">
              <a:spcAft>
                <a:spcPts val="0"/>
              </a:spcAft>
              <a:buFont typeface="Arial" pitchFamily="34" charset="0"/>
              <a:buChar char="•"/>
              <a:defRPr/>
            </a:pPr>
            <a:r>
              <a:rPr lang="en-US" sz="3600" dirty="0" smtClean="0"/>
              <a:t>The roles and activities of leadership should flow from the differences in expertise among the individuals involved, not from the formal dictates of the institution.</a:t>
            </a:r>
          </a:p>
          <a:p>
            <a:pPr eaLnBrk="1" fontAlgn="auto" hangingPunct="1">
              <a:spcAft>
                <a:spcPts val="0"/>
              </a:spcAft>
              <a:buFont typeface="Arial" pitchFamily="34" charset="0"/>
              <a:buNone/>
              <a:defRPr/>
            </a:pPr>
            <a:r>
              <a:rPr lang="en-US" sz="3600" dirty="0" smtClean="0"/>
              <a:t> </a:t>
            </a:r>
          </a:p>
          <a:p>
            <a:pPr eaLnBrk="1" fontAlgn="auto" hangingPunct="1">
              <a:spcAft>
                <a:spcPts val="0"/>
              </a:spcAft>
              <a:buFont typeface="Arial" pitchFamily="34" charset="0"/>
              <a:buChar char="•"/>
              <a:defRPr/>
            </a:pPr>
            <a:r>
              <a:rPr lang="en-US" sz="3600" dirty="0" smtClean="0"/>
              <a:t>Policymakers should discover and take into account the circumstances that make doing the work possible, and provide the resources necessary for improvement.</a:t>
            </a:r>
          </a:p>
          <a:p>
            <a:pPr eaLnBrk="1" fontAlgn="auto" hangingPunct="1">
              <a:spcAft>
                <a:spcPts val="0"/>
              </a:spcAft>
              <a:buFont typeface="Arial" pitchFamily="34" charset="0"/>
              <a:buChar char="•"/>
              <a:defRPr/>
            </a:pPr>
            <a:endParaRPr lang="en-US" dirty="0" smtClean="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8433" name="Picture 2"/>
          <p:cNvPicPr>
            <a:picLocks noChangeAspect="1" noChangeArrowheads="1"/>
          </p:cNvPicPr>
          <p:nvPr/>
        </p:nvPicPr>
        <p:blipFill>
          <a:blip r:embed="rId3"/>
          <a:srcRect/>
          <a:stretch>
            <a:fillRect/>
          </a:stretch>
        </p:blipFill>
        <p:spPr bwMode="auto">
          <a:xfrm>
            <a:off x="228600" y="533400"/>
            <a:ext cx="8632825" cy="50292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Title 3"/>
          <p:cNvSpPr>
            <a:spLocks noGrp="1"/>
          </p:cNvSpPr>
          <p:nvPr>
            <p:ph type="title"/>
          </p:nvPr>
        </p:nvSpPr>
        <p:spPr/>
        <p:txBody>
          <a:bodyPr/>
          <a:lstStyle/>
          <a:p>
            <a:pPr eaLnBrk="1" hangingPunct="1"/>
            <a:r>
              <a:rPr lang="en-CA" smtClean="0"/>
              <a:t>What the Research Says</a:t>
            </a:r>
            <a:endParaRPr lang="en-US" smtClean="0"/>
          </a:p>
        </p:txBody>
      </p:sp>
      <p:sp>
        <p:nvSpPr>
          <p:cNvPr id="5" name="Content Placeholder 4"/>
          <p:cNvSpPr>
            <a:spLocks noGrp="1"/>
          </p:cNvSpPr>
          <p:nvPr>
            <p:ph idx="1"/>
          </p:nvPr>
        </p:nvSpPr>
        <p:spPr>
          <a:xfrm>
            <a:off x="457200" y="1447800"/>
            <a:ext cx="8229600" cy="5181600"/>
          </a:xfrm>
        </p:spPr>
        <p:txBody>
          <a:bodyPr/>
          <a:lstStyle/>
          <a:p>
            <a:pPr eaLnBrk="1" hangingPunct="1">
              <a:buFont typeface="Arial" charset="0"/>
              <a:buNone/>
            </a:pPr>
            <a:endParaRPr lang="en-CA" sz="1400" i="1" smtClean="0"/>
          </a:p>
          <a:p>
            <a:pPr eaLnBrk="1" hangingPunct="1"/>
            <a:endParaRPr lang="en-CA" sz="1400" i="1" smtClean="0"/>
          </a:p>
          <a:p>
            <a:pPr eaLnBrk="1" hangingPunct="1">
              <a:buFont typeface="Arial" charset="0"/>
              <a:buNone/>
            </a:pPr>
            <a:r>
              <a:rPr lang="en-CA" sz="2200" smtClean="0"/>
              <a:t>	“You improve schools by using information about student learning, from multiple sources, to find the most promising instructional problems to work on, then systematically develop with teachers and administrators the knowledge and skill necessary to solve those problems – focusing on building a </a:t>
            </a:r>
            <a:r>
              <a:rPr lang="en-CA" sz="2200" b="1" smtClean="0">
                <a:solidFill>
                  <a:srgbClr val="FF0000"/>
                </a:solidFill>
              </a:rPr>
              <a:t>coherent approach </a:t>
            </a:r>
            <a:r>
              <a:rPr lang="en-CA" sz="2200" b="1" smtClean="0"/>
              <a:t>across the school</a:t>
            </a:r>
            <a:r>
              <a:rPr lang="en-CA" sz="2200" smtClean="0"/>
              <a:t>.” </a:t>
            </a:r>
          </a:p>
          <a:p>
            <a:pPr eaLnBrk="1" hangingPunct="1">
              <a:buFont typeface="Arial" charset="0"/>
              <a:buNone/>
            </a:pPr>
            <a:r>
              <a:rPr lang="en-CA" sz="2200" smtClean="0"/>
              <a:t>					</a:t>
            </a:r>
            <a:r>
              <a:rPr lang="en-CA" sz="1400" smtClean="0"/>
              <a:t>Richard Elmore-  </a:t>
            </a:r>
            <a:r>
              <a:rPr lang="en-CA" sz="1400" i="1" smtClean="0"/>
              <a:t>Instructional Rounds in Education</a:t>
            </a:r>
            <a:endParaRPr lang="en-US" sz="1400" i="1"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5">
                                            <p:txEl>
                                              <p:pRg st="2" end="2"/>
                                            </p:txEl>
                                          </p:spTgt>
                                        </p:tgtEl>
                                        <p:attrNameLst>
                                          <p:attrName>style.visibility</p:attrName>
                                        </p:attrNameLst>
                                      </p:cBhvr>
                                      <p:to>
                                        <p:strVal val="visible"/>
                                      </p:to>
                                    </p:set>
                                    <p:anim calcmode="lin" valueType="num">
                                      <p:cBhvr additive="base">
                                        <p:cTn id="7" dur="500" fill="hold"/>
                                        <p:tgtEl>
                                          <p:spTgt spid="5">
                                            <p:txEl>
                                              <p:pRg st="2" end="2"/>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5">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5">
                                            <p:txEl>
                                              <p:pRg st="3" end="3"/>
                                            </p:txEl>
                                          </p:spTgt>
                                        </p:tgtEl>
                                        <p:attrNameLst>
                                          <p:attrName>style.visibility</p:attrName>
                                        </p:attrNameLst>
                                      </p:cBhvr>
                                      <p:to>
                                        <p:strVal val="visible"/>
                                      </p:to>
                                    </p:set>
                                    <p:anim calcmode="lin" valueType="num">
                                      <p:cBhvr additive="base">
                                        <p:cTn id="13" dur="500" fill="hold"/>
                                        <p:tgtEl>
                                          <p:spTgt spid="5">
                                            <p:txEl>
                                              <p:pRg st="3" end="3"/>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5">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Content Placeholder 2"/>
          <p:cNvSpPr>
            <a:spLocks noGrp="1"/>
          </p:cNvSpPr>
          <p:nvPr>
            <p:ph idx="1"/>
          </p:nvPr>
        </p:nvSpPr>
        <p:spPr>
          <a:xfrm>
            <a:off x="533400" y="3657600"/>
            <a:ext cx="8229600" cy="1447800"/>
          </a:xfrm>
        </p:spPr>
        <p:txBody>
          <a:bodyPr/>
          <a:lstStyle/>
          <a:p>
            <a:pPr>
              <a:buFont typeface="Arial" charset="0"/>
              <a:buNone/>
            </a:pPr>
            <a:r>
              <a:rPr lang="en-US" smtClean="0">
                <a:hlinkClick r:id="rId3"/>
              </a:rPr>
              <a:t>http://media.curriculum.org/curriculum/WebcastJan3008/8StevenKatzOutrohi.wmv</a:t>
            </a:r>
            <a:endParaRPr lang="en-US" smtClean="0"/>
          </a:p>
          <a:p>
            <a:pPr>
              <a:buFont typeface="Arial" charset="0"/>
              <a:buNone/>
            </a:pPr>
            <a:endParaRPr lang="en-US" smtClean="0"/>
          </a:p>
        </p:txBody>
      </p:sp>
      <p:sp>
        <p:nvSpPr>
          <p:cNvPr id="22530" name="TextBox 3"/>
          <p:cNvSpPr txBox="1">
            <a:spLocks noChangeArrowheads="1"/>
          </p:cNvSpPr>
          <p:nvPr/>
        </p:nvSpPr>
        <p:spPr bwMode="auto">
          <a:xfrm>
            <a:off x="304800" y="533400"/>
            <a:ext cx="8534400" cy="1323975"/>
          </a:xfrm>
          <a:prstGeom prst="rect">
            <a:avLst/>
          </a:prstGeom>
          <a:noFill/>
          <a:ln w="9525">
            <a:noFill/>
            <a:miter lim="800000"/>
            <a:headEnd/>
            <a:tailEnd/>
          </a:ln>
        </p:spPr>
        <p:txBody>
          <a:bodyPr>
            <a:spAutoFit/>
          </a:bodyPr>
          <a:lstStyle/>
          <a:p>
            <a:r>
              <a:rPr lang="en-CA" sz="4000" b="1"/>
              <a:t>From the Ballroom to the Classroom…</a:t>
            </a:r>
            <a:endParaRPr lang="en-US" sz="4000" b="1"/>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Title 1"/>
          <p:cNvSpPr>
            <a:spLocks noGrp="1"/>
          </p:cNvSpPr>
          <p:nvPr>
            <p:ph type="title"/>
          </p:nvPr>
        </p:nvSpPr>
        <p:spPr>
          <a:xfrm>
            <a:off x="4643438" y="65088"/>
            <a:ext cx="4343400" cy="838200"/>
          </a:xfrm>
        </p:spPr>
        <p:txBody>
          <a:bodyPr/>
          <a:lstStyle/>
          <a:p>
            <a:pPr eaLnBrk="1" hangingPunct="1"/>
            <a:r>
              <a:rPr lang="en-CA" b="1" smtClean="0"/>
              <a:t>Network</a:t>
            </a:r>
            <a:endParaRPr lang="en-US" smtClean="0"/>
          </a:p>
        </p:txBody>
      </p:sp>
      <p:sp>
        <p:nvSpPr>
          <p:cNvPr id="3" name="Content Placeholder 2"/>
          <p:cNvSpPr>
            <a:spLocks noGrp="1"/>
          </p:cNvSpPr>
          <p:nvPr>
            <p:ph idx="1"/>
          </p:nvPr>
        </p:nvSpPr>
        <p:spPr>
          <a:xfrm>
            <a:off x="0" y="1905000"/>
            <a:ext cx="5410200" cy="4724400"/>
          </a:xfrm>
        </p:spPr>
        <p:txBody>
          <a:bodyPr rtlCol="0">
            <a:normAutofit lnSpcReduction="10000"/>
          </a:bodyPr>
          <a:lstStyle/>
          <a:p>
            <a:pPr eaLnBrk="1" fontAlgn="auto" hangingPunct="1">
              <a:spcAft>
                <a:spcPts val="0"/>
              </a:spcAft>
              <a:buFont typeface="Arial" pitchFamily="34" charset="0"/>
              <a:buNone/>
              <a:defRPr/>
            </a:pPr>
            <a:r>
              <a:rPr lang="en-CA" sz="3600" b="1" dirty="0" smtClean="0"/>
              <a:t>    Learning Network</a:t>
            </a:r>
            <a:endParaRPr lang="en-US" sz="3600" dirty="0" smtClean="0"/>
          </a:p>
          <a:p>
            <a:pPr eaLnBrk="1" fontAlgn="auto" hangingPunct="1">
              <a:spcAft>
                <a:spcPts val="0"/>
              </a:spcAft>
              <a:buFont typeface="Arial" pitchFamily="34" charset="0"/>
              <a:buChar char="•"/>
              <a:defRPr/>
            </a:pPr>
            <a:r>
              <a:rPr lang="en-CA" dirty="0" smtClean="0"/>
              <a:t>Clear purpose and focus </a:t>
            </a:r>
            <a:endParaRPr lang="en-US" dirty="0" smtClean="0"/>
          </a:p>
          <a:p>
            <a:pPr eaLnBrk="1" fontAlgn="auto" hangingPunct="1">
              <a:spcAft>
                <a:spcPts val="0"/>
              </a:spcAft>
              <a:buFont typeface="Arial" pitchFamily="34" charset="0"/>
              <a:buChar char="•"/>
              <a:defRPr/>
            </a:pPr>
            <a:r>
              <a:rPr lang="en-CA" dirty="0" smtClean="0"/>
              <a:t>Shared Leadership</a:t>
            </a:r>
            <a:endParaRPr lang="en-US" dirty="0" smtClean="0"/>
          </a:p>
          <a:p>
            <a:pPr eaLnBrk="1" fontAlgn="auto" hangingPunct="1">
              <a:spcAft>
                <a:spcPts val="0"/>
              </a:spcAft>
              <a:buFont typeface="Arial" pitchFamily="34" charset="0"/>
              <a:buChar char="•"/>
              <a:defRPr/>
            </a:pPr>
            <a:r>
              <a:rPr lang="en-CA" dirty="0" smtClean="0"/>
              <a:t>Trusting Relationships </a:t>
            </a:r>
            <a:endParaRPr lang="en-US" dirty="0" smtClean="0"/>
          </a:p>
          <a:p>
            <a:pPr eaLnBrk="1" fontAlgn="auto" hangingPunct="1">
              <a:spcAft>
                <a:spcPts val="0"/>
              </a:spcAft>
              <a:buFont typeface="Arial" pitchFamily="34" charset="0"/>
              <a:buChar char="•"/>
              <a:defRPr/>
            </a:pPr>
            <a:r>
              <a:rPr lang="en-CA" dirty="0" smtClean="0"/>
              <a:t>Collaboration</a:t>
            </a:r>
            <a:endParaRPr lang="en-US" dirty="0" smtClean="0"/>
          </a:p>
          <a:p>
            <a:pPr eaLnBrk="1" fontAlgn="auto" hangingPunct="1">
              <a:spcAft>
                <a:spcPts val="0"/>
              </a:spcAft>
              <a:buFont typeface="Arial" pitchFamily="34" charset="0"/>
              <a:buChar char="•"/>
              <a:defRPr/>
            </a:pPr>
            <a:r>
              <a:rPr lang="en-CA" dirty="0" smtClean="0"/>
              <a:t>Inquiry-based </a:t>
            </a:r>
            <a:endParaRPr lang="en-US" dirty="0" smtClean="0"/>
          </a:p>
          <a:p>
            <a:pPr eaLnBrk="1" fontAlgn="auto" hangingPunct="1">
              <a:spcAft>
                <a:spcPts val="0"/>
              </a:spcAft>
              <a:buFont typeface="Arial" pitchFamily="34" charset="0"/>
              <a:buChar char="•"/>
              <a:defRPr/>
            </a:pPr>
            <a:r>
              <a:rPr lang="en-CA" dirty="0" smtClean="0"/>
              <a:t>Foster Accountability</a:t>
            </a:r>
            <a:endParaRPr lang="en-US" dirty="0" smtClean="0"/>
          </a:p>
          <a:p>
            <a:pPr eaLnBrk="1" fontAlgn="auto" hangingPunct="1">
              <a:spcAft>
                <a:spcPts val="0"/>
              </a:spcAft>
              <a:buFont typeface="Arial" pitchFamily="34" charset="0"/>
              <a:buChar char="•"/>
              <a:defRPr/>
            </a:pPr>
            <a:r>
              <a:rPr lang="en-CA" dirty="0" smtClean="0"/>
              <a:t>Build capacity and support</a:t>
            </a:r>
            <a:endParaRPr lang="en-US" dirty="0" smtClean="0"/>
          </a:p>
          <a:p>
            <a:pPr eaLnBrk="1" fontAlgn="auto" hangingPunct="1">
              <a:spcAft>
                <a:spcPts val="0"/>
              </a:spcAft>
              <a:buFont typeface="Arial" pitchFamily="34" charset="0"/>
              <a:buChar char="•"/>
              <a:defRPr/>
            </a:pPr>
            <a:endParaRPr lang="en-US" dirty="0" smtClean="0"/>
          </a:p>
        </p:txBody>
      </p:sp>
      <p:pic>
        <p:nvPicPr>
          <p:cNvPr id="5124" name="Picture 2"/>
          <p:cNvPicPr>
            <a:picLocks noChangeAspect="1" noChangeArrowheads="1"/>
          </p:cNvPicPr>
          <p:nvPr/>
        </p:nvPicPr>
        <p:blipFill>
          <a:blip r:embed="rId3"/>
          <a:srcRect/>
          <a:stretch>
            <a:fillRect/>
          </a:stretch>
        </p:blipFill>
        <p:spPr bwMode="auto">
          <a:xfrm>
            <a:off x="4724400" y="990600"/>
            <a:ext cx="4202113" cy="2209800"/>
          </a:xfrm>
          <a:prstGeom prst="rect">
            <a:avLst/>
          </a:prstGeom>
          <a:noFill/>
          <a:ln w="9525">
            <a:noFill/>
            <a:miter lim="800000"/>
            <a:headEnd/>
            <a:tailEnd/>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5122"/>
                                        </p:tgtEl>
                                        <p:attrNameLst>
                                          <p:attrName>style.visibility</p:attrName>
                                        </p:attrNameLst>
                                      </p:cBhvr>
                                      <p:to>
                                        <p:strVal val="visible"/>
                                      </p:to>
                                    </p:set>
                                    <p:animEffect transition="in" filter="fade">
                                      <p:cBhvr>
                                        <p:cTn id="7" dur="2000"/>
                                        <p:tgtEl>
                                          <p:spTgt spid="5122"/>
                                        </p:tgtEl>
                                      </p:cBhvr>
                                    </p:animEffect>
                                  </p:childTnLst>
                                </p:cTn>
                              </p:par>
                              <p:par>
                                <p:cTn id="8" presetID="10" presetClass="entr" presetSubtype="0" fill="hold" nodeType="withEffect">
                                  <p:stCondLst>
                                    <p:cond delay="0"/>
                                  </p:stCondLst>
                                  <p:childTnLst>
                                    <p:set>
                                      <p:cBhvr>
                                        <p:cTn id="9" dur="1" fill="hold">
                                          <p:stCondLst>
                                            <p:cond delay="0"/>
                                          </p:stCondLst>
                                        </p:cTn>
                                        <p:tgtEl>
                                          <p:spTgt spid="5124"/>
                                        </p:tgtEl>
                                        <p:attrNameLst>
                                          <p:attrName>style.visibility</p:attrName>
                                        </p:attrNameLst>
                                      </p:cBhvr>
                                      <p:to>
                                        <p:strVal val="visible"/>
                                      </p:to>
                                    </p:set>
                                    <p:animEffect transition="in" filter="fade">
                                      <p:cBhvr>
                                        <p:cTn id="10" dur="2000"/>
                                        <p:tgtEl>
                                          <p:spTgt spid="5124"/>
                                        </p:tgtEl>
                                      </p:cBhvr>
                                    </p:animEffect>
                                  </p:childTnLst>
                                </p:cTn>
                              </p:par>
                            </p:childTnLst>
                          </p:cTn>
                        </p:par>
                      </p:childTnLst>
                    </p:cTn>
                  </p:par>
                  <p:par>
                    <p:cTn id="11" fill="hold">
                      <p:stCondLst>
                        <p:cond delay="indefinite"/>
                      </p:stCondLst>
                      <p:childTnLst>
                        <p:par>
                          <p:cTn id="12" fill="hold">
                            <p:stCondLst>
                              <p:cond delay="0"/>
                            </p:stCondLst>
                            <p:childTnLst>
                              <p:par>
                                <p:cTn id="13" presetID="10" presetClass="exit" presetSubtype="0" fill="hold" grpId="1" nodeType="clickEffect">
                                  <p:stCondLst>
                                    <p:cond delay="0"/>
                                  </p:stCondLst>
                                  <p:childTnLst>
                                    <p:animEffect transition="out" filter="fade">
                                      <p:cBhvr>
                                        <p:cTn id="14" dur="2000"/>
                                        <p:tgtEl>
                                          <p:spTgt spid="5122"/>
                                        </p:tgtEl>
                                      </p:cBhvr>
                                    </p:animEffect>
                                    <p:set>
                                      <p:cBhvr>
                                        <p:cTn id="15" dur="1" fill="hold">
                                          <p:stCondLst>
                                            <p:cond delay="1999"/>
                                          </p:stCondLst>
                                        </p:cTn>
                                        <p:tgtEl>
                                          <p:spTgt spid="5122"/>
                                        </p:tgtEl>
                                        <p:attrNameLst>
                                          <p:attrName>style.visibility</p:attrName>
                                        </p:attrNameLst>
                                      </p:cBhvr>
                                      <p:to>
                                        <p:strVal val="hidden"/>
                                      </p:to>
                                    </p:set>
                                  </p:childTnLst>
                                </p:cTn>
                              </p:par>
                              <p:par>
                                <p:cTn id="16" presetID="10" presetClass="exit" presetSubtype="0" fill="hold" nodeType="withEffect">
                                  <p:stCondLst>
                                    <p:cond delay="0"/>
                                  </p:stCondLst>
                                  <p:childTnLst>
                                    <p:animEffect transition="out" filter="fade">
                                      <p:cBhvr>
                                        <p:cTn id="17" dur="2000"/>
                                        <p:tgtEl>
                                          <p:spTgt spid="5124"/>
                                        </p:tgtEl>
                                      </p:cBhvr>
                                    </p:animEffect>
                                    <p:set>
                                      <p:cBhvr>
                                        <p:cTn id="18" dur="1" fill="hold">
                                          <p:stCondLst>
                                            <p:cond delay="1999"/>
                                          </p:stCondLst>
                                        </p:cTn>
                                        <p:tgtEl>
                                          <p:spTgt spid="5124"/>
                                        </p:tgtEl>
                                        <p:attrNameLst>
                                          <p:attrName>style.visibility</p:attrName>
                                        </p:attrNameLst>
                                      </p:cBhvr>
                                      <p:to>
                                        <p:strVal val="hidden"/>
                                      </p:to>
                                    </p:set>
                                  </p:childTnLst>
                                </p:cTn>
                              </p:par>
                            </p:childTnLst>
                          </p:cTn>
                        </p:par>
                        <p:par>
                          <p:cTn id="19" fill="hold">
                            <p:stCondLst>
                              <p:cond delay="2000"/>
                            </p:stCondLst>
                            <p:childTnLst>
                              <p:par>
                                <p:cTn id="20" presetID="10" presetClass="entr" presetSubtype="0" fill="hold" grpId="0" nodeType="afterEffect">
                                  <p:stCondLst>
                                    <p:cond delay="0"/>
                                  </p:stCondLst>
                                  <p:childTnLst>
                                    <p:set>
                                      <p:cBhvr>
                                        <p:cTn id="21" dur="1" fill="hold">
                                          <p:stCondLst>
                                            <p:cond delay="0"/>
                                          </p:stCondLst>
                                        </p:cTn>
                                        <p:tgtEl>
                                          <p:spTgt spid="3">
                                            <p:txEl>
                                              <p:pRg st="0" end="0"/>
                                            </p:txEl>
                                          </p:spTgt>
                                        </p:tgtEl>
                                        <p:attrNameLst>
                                          <p:attrName>style.visibility</p:attrName>
                                        </p:attrNameLst>
                                      </p:cBhvr>
                                      <p:to>
                                        <p:strVal val="visible"/>
                                      </p:to>
                                    </p:set>
                                    <p:animEffect transition="in" filter="fade">
                                      <p:cBhvr>
                                        <p:cTn id="22" dur="2000"/>
                                        <p:tgtEl>
                                          <p:spTgt spid="3">
                                            <p:txEl>
                                              <p:pRg st="0" end="0"/>
                                            </p:txEl>
                                          </p:spTgt>
                                        </p:tgtEl>
                                      </p:cBhvr>
                                    </p:animEffect>
                                  </p:childTnLst>
                                </p:cTn>
                              </p:par>
                            </p:childTnLst>
                          </p:cTn>
                        </p:par>
                        <p:par>
                          <p:cTn id="23" fill="hold">
                            <p:stCondLst>
                              <p:cond delay="4000"/>
                            </p:stCondLst>
                            <p:childTnLst>
                              <p:par>
                                <p:cTn id="24" presetID="10" presetClass="entr" presetSubtype="0" fill="hold" grpId="0" nodeType="afterEffect">
                                  <p:stCondLst>
                                    <p:cond delay="0"/>
                                  </p:stCondLst>
                                  <p:childTnLst>
                                    <p:set>
                                      <p:cBhvr>
                                        <p:cTn id="25" dur="1" fill="hold">
                                          <p:stCondLst>
                                            <p:cond delay="0"/>
                                          </p:stCondLst>
                                        </p:cTn>
                                        <p:tgtEl>
                                          <p:spTgt spid="3">
                                            <p:txEl>
                                              <p:pRg st="1" end="1"/>
                                            </p:txEl>
                                          </p:spTgt>
                                        </p:tgtEl>
                                        <p:attrNameLst>
                                          <p:attrName>style.visibility</p:attrName>
                                        </p:attrNameLst>
                                      </p:cBhvr>
                                      <p:to>
                                        <p:strVal val="visible"/>
                                      </p:to>
                                    </p:set>
                                    <p:animEffect transition="in" filter="fade">
                                      <p:cBhvr>
                                        <p:cTn id="26" dur="2000"/>
                                        <p:tgtEl>
                                          <p:spTgt spid="3">
                                            <p:txEl>
                                              <p:pRg st="1" end="1"/>
                                            </p:txEl>
                                          </p:spTgt>
                                        </p:tgtEl>
                                      </p:cBhvr>
                                    </p:animEffect>
                                  </p:childTnLst>
                                </p:cTn>
                              </p:par>
                            </p:childTnLst>
                          </p:cTn>
                        </p:par>
                        <p:par>
                          <p:cTn id="27" fill="hold">
                            <p:stCondLst>
                              <p:cond delay="6000"/>
                            </p:stCondLst>
                            <p:childTnLst>
                              <p:par>
                                <p:cTn id="28" presetID="10" presetClass="entr" presetSubtype="0" fill="hold" grpId="0" nodeType="afterEffect">
                                  <p:stCondLst>
                                    <p:cond delay="0"/>
                                  </p:stCondLst>
                                  <p:childTnLst>
                                    <p:set>
                                      <p:cBhvr>
                                        <p:cTn id="29" dur="1" fill="hold">
                                          <p:stCondLst>
                                            <p:cond delay="0"/>
                                          </p:stCondLst>
                                        </p:cTn>
                                        <p:tgtEl>
                                          <p:spTgt spid="3">
                                            <p:txEl>
                                              <p:pRg st="2" end="2"/>
                                            </p:txEl>
                                          </p:spTgt>
                                        </p:tgtEl>
                                        <p:attrNameLst>
                                          <p:attrName>style.visibility</p:attrName>
                                        </p:attrNameLst>
                                      </p:cBhvr>
                                      <p:to>
                                        <p:strVal val="visible"/>
                                      </p:to>
                                    </p:set>
                                    <p:animEffect transition="in" filter="fade">
                                      <p:cBhvr>
                                        <p:cTn id="30" dur="2000"/>
                                        <p:tgtEl>
                                          <p:spTgt spid="3">
                                            <p:txEl>
                                              <p:pRg st="2" end="2"/>
                                            </p:txEl>
                                          </p:spTgt>
                                        </p:tgtEl>
                                      </p:cBhvr>
                                    </p:animEffect>
                                  </p:childTnLst>
                                </p:cTn>
                              </p:par>
                            </p:childTnLst>
                          </p:cTn>
                        </p:par>
                        <p:par>
                          <p:cTn id="31" fill="hold">
                            <p:stCondLst>
                              <p:cond delay="8000"/>
                            </p:stCondLst>
                            <p:childTnLst>
                              <p:par>
                                <p:cTn id="32" presetID="10" presetClass="entr" presetSubtype="0" fill="hold" grpId="0" nodeType="afterEffect">
                                  <p:stCondLst>
                                    <p:cond delay="0"/>
                                  </p:stCondLst>
                                  <p:childTnLst>
                                    <p:set>
                                      <p:cBhvr>
                                        <p:cTn id="33" dur="1" fill="hold">
                                          <p:stCondLst>
                                            <p:cond delay="0"/>
                                          </p:stCondLst>
                                        </p:cTn>
                                        <p:tgtEl>
                                          <p:spTgt spid="3">
                                            <p:txEl>
                                              <p:pRg st="3" end="3"/>
                                            </p:txEl>
                                          </p:spTgt>
                                        </p:tgtEl>
                                        <p:attrNameLst>
                                          <p:attrName>style.visibility</p:attrName>
                                        </p:attrNameLst>
                                      </p:cBhvr>
                                      <p:to>
                                        <p:strVal val="visible"/>
                                      </p:to>
                                    </p:set>
                                    <p:animEffect transition="in" filter="fade">
                                      <p:cBhvr>
                                        <p:cTn id="34" dur="2000"/>
                                        <p:tgtEl>
                                          <p:spTgt spid="3">
                                            <p:txEl>
                                              <p:pRg st="3" end="3"/>
                                            </p:txEl>
                                          </p:spTgt>
                                        </p:tgtEl>
                                      </p:cBhvr>
                                    </p:animEffect>
                                  </p:childTnLst>
                                </p:cTn>
                              </p:par>
                            </p:childTnLst>
                          </p:cTn>
                        </p:par>
                        <p:par>
                          <p:cTn id="35" fill="hold">
                            <p:stCondLst>
                              <p:cond delay="10000"/>
                            </p:stCondLst>
                            <p:childTnLst>
                              <p:par>
                                <p:cTn id="36" presetID="10" presetClass="entr" presetSubtype="0" fill="hold" grpId="0" nodeType="afterEffect">
                                  <p:stCondLst>
                                    <p:cond delay="0"/>
                                  </p:stCondLst>
                                  <p:childTnLst>
                                    <p:set>
                                      <p:cBhvr>
                                        <p:cTn id="37" dur="1" fill="hold">
                                          <p:stCondLst>
                                            <p:cond delay="0"/>
                                          </p:stCondLst>
                                        </p:cTn>
                                        <p:tgtEl>
                                          <p:spTgt spid="3">
                                            <p:txEl>
                                              <p:pRg st="4" end="4"/>
                                            </p:txEl>
                                          </p:spTgt>
                                        </p:tgtEl>
                                        <p:attrNameLst>
                                          <p:attrName>style.visibility</p:attrName>
                                        </p:attrNameLst>
                                      </p:cBhvr>
                                      <p:to>
                                        <p:strVal val="visible"/>
                                      </p:to>
                                    </p:set>
                                    <p:animEffect transition="in" filter="fade">
                                      <p:cBhvr>
                                        <p:cTn id="38" dur="2000"/>
                                        <p:tgtEl>
                                          <p:spTgt spid="3">
                                            <p:txEl>
                                              <p:pRg st="4" end="4"/>
                                            </p:txEl>
                                          </p:spTgt>
                                        </p:tgtEl>
                                      </p:cBhvr>
                                    </p:animEffect>
                                  </p:childTnLst>
                                </p:cTn>
                              </p:par>
                            </p:childTnLst>
                          </p:cTn>
                        </p:par>
                        <p:par>
                          <p:cTn id="39" fill="hold">
                            <p:stCondLst>
                              <p:cond delay="12000"/>
                            </p:stCondLst>
                            <p:childTnLst>
                              <p:par>
                                <p:cTn id="40" presetID="10" presetClass="entr" presetSubtype="0" fill="hold" grpId="0" nodeType="afterEffect">
                                  <p:stCondLst>
                                    <p:cond delay="0"/>
                                  </p:stCondLst>
                                  <p:childTnLst>
                                    <p:set>
                                      <p:cBhvr>
                                        <p:cTn id="41" dur="1" fill="hold">
                                          <p:stCondLst>
                                            <p:cond delay="0"/>
                                          </p:stCondLst>
                                        </p:cTn>
                                        <p:tgtEl>
                                          <p:spTgt spid="3">
                                            <p:txEl>
                                              <p:pRg st="5" end="5"/>
                                            </p:txEl>
                                          </p:spTgt>
                                        </p:tgtEl>
                                        <p:attrNameLst>
                                          <p:attrName>style.visibility</p:attrName>
                                        </p:attrNameLst>
                                      </p:cBhvr>
                                      <p:to>
                                        <p:strVal val="visible"/>
                                      </p:to>
                                    </p:set>
                                    <p:animEffect transition="in" filter="fade">
                                      <p:cBhvr>
                                        <p:cTn id="42" dur="2000"/>
                                        <p:tgtEl>
                                          <p:spTgt spid="3">
                                            <p:txEl>
                                              <p:pRg st="5" end="5"/>
                                            </p:txEl>
                                          </p:spTgt>
                                        </p:tgtEl>
                                      </p:cBhvr>
                                    </p:animEffect>
                                  </p:childTnLst>
                                </p:cTn>
                              </p:par>
                            </p:childTnLst>
                          </p:cTn>
                        </p:par>
                        <p:par>
                          <p:cTn id="43" fill="hold">
                            <p:stCondLst>
                              <p:cond delay="14000"/>
                            </p:stCondLst>
                            <p:childTnLst>
                              <p:par>
                                <p:cTn id="44" presetID="10" presetClass="entr" presetSubtype="0" fill="hold" grpId="0" nodeType="afterEffect">
                                  <p:stCondLst>
                                    <p:cond delay="0"/>
                                  </p:stCondLst>
                                  <p:childTnLst>
                                    <p:set>
                                      <p:cBhvr>
                                        <p:cTn id="45" dur="1" fill="hold">
                                          <p:stCondLst>
                                            <p:cond delay="0"/>
                                          </p:stCondLst>
                                        </p:cTn>
                                        <p:tgtEl>
                                          <p:spTgt spid="3">
                                            <p:txEl>
                                              <p:pRg st="6" end="6"/>
                                            </p:txEl>
                                          </p:spTgt>
                                        </p:tgtEl>
                                        <p:attrNameLst>
                                          <p:attrName>style.visibility</p:attrName>
                                        </p:attrNameLst>
                                      </p:cBhvr>
                                      <p:to>
                                        <p:strVal val="visible"/>
                                      </p:to>
                                    </p:set>
                                    <p:animEffect transition="in" filter="fade">
                                      <p:cBhvr>
                                        <p:cTn id="46" dur="2000"/>
                                        <p:tgtEl>
                                          <p:spTgt spid="3">
                                            <p:txEl>
                                              <p:pRg st="6" end="6"/>
                                            </p:txEl>
                                          </p:spTgt>
                                        </p:tgtEl>
                                      </p:cBhvr>
                                    </p:animEffect>
                                  </p:childTnLst>
                                </p:cTn>
                              </p:par>
                            </p:childTnLst>
                          </p:cTn>
                        </p:par>
                        <p:par>
                          <p:cTn id="47" fill="hold">
                            <p:stCondLst>
                              <p:cond delay="16000"/>
                            </p:stCondLst>
                            <p:childTnLst>
                              <p:par>
                                <p:cTn id="48" presetID="10" presetClass="entr" presetSubtype="0" fill="hold" grpId="0" nodeType="afterEffect">
                                  <p:stCondLst>
                                    <p:cond delay="0"/>
                                  </p:stCondLst>
                                  <p:childTnLst>
                                    <p:set>
                                      <p:cBhvr>
                                        <p:cTn id="49" dur="1" fill="hold">
                                          <p:stCondLst>
                                            <p:cond delay="0"/>
                                          </p:stCondLst>
                                        </p:cTn>
                                        <p:tgtEl>
                                          <p:spTgt spid="3">
                                            <p:txEl>
                                              <p:pRg st="7" end="7"/>
                                            </p:txEl>
                                          </p:spTgt>
                                        </p:tgtEl>
                                        <p:attrNameLst>
                                          <p:attrName>style.visibility</p:attrName>
                                        </p:attrNameLst>
                                      </p:cBhvr>
                                      <p:to>
                                        <p:strVal val="visible"/>
                                      </p:to>
                                    </p:set>
                                    <p:animEffect transition="in" filter="fade">
                                      <p:cBhvr>
                                        <p:cTn id="50" dur="20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2" grpId="0"/>
      <p:bldP spid="5122" grpId="1"/>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Title 1"/>
          <p:cNvSpPr>
            <a:spLocks noGrp="1"/>
          </p:cNvSpPr>
          <p:nvPr>
            <p:ph type="title"/>
          </p:nvPr>
        </p:nvSpPr>
        <p:spPr/>
        <p:txBody>
          <a:bodyPr/>
          <a:lstStyle/>
          <a:p>
            <a:r>
              <a:rPr lang="en-CA" smtClean="0"/>
              <a:t>Read, Reflect, Retell²</a:t>
            </a:r>
            <a:endParaRPr lang="en-US" smtClean="0"/>
          </a:p>
        </p:txBody>
      </p:sp>
      <p:sp>
        <p:nvSpPr>
          <p:cNvPr id="26626" name="Content Placeholder 2"/>
          <p:cNvSpPr>
            <a:spLocks noGrp="1"/>
          </p:cNvSpPr>
          <p:nvPr>
            <p:ph idx="1"/>
          </p:nvPr>
        </p:nvSpPr>
        <p:spPr>
          <a:xfrm>
            <a:off x="304800" y="1600200"/>
            <a:ext cx="8534400" cy="4525963"/>
          </a:xfrm>
        </p:spPr>
        <p:txBody>
          <a:bodyPr/>
          <a:lstStyle/>
          <a:p>
            <a:r>
              <a:rPr lang="en-CA" smtClean="0"/>
              <a:t>Pair up with a participant who has a similar role</a:t>
            </a:r>
          </a:p>
          <a:p>
            <a:r>
              <a:rPr lang="en-CA" smtClean="0"/>
              <a:t>Read one of the articles provided</a:t>
            </a:r>
          </a:p>
          <a:p>
            <a:r>
              <a:rPr lang="en-CA" smtClean="0"/>
              <a:t>Reflect upon your insights and questions- </a:t>
            </a:r>
            <a:r>
              <a:rPr lang="en-CA" sz="1600" smtClean="0">
                <a:solidFill>
                  <a:srgbClr val="FF0000"/>
                </a:solidFill>
              </a:rPr>
              <a:t>note from Brian- any suggested guiding questions would be appreciated</a:t>
            </a:r>
            <a:r>
              <a:rPr lang="en-CA" sz="1600" smtClean="0">
                <a:solidFill>
                  <a:srgbClr val="FF0000"/>
                </a:solidFill>
                <a:sym typeface="Wingdings" pitchFamily="2" charset="2"/>
              </a:rPr>
              <a:t></a:t>
            </a:r>
            <a:endParaRPr lang="en-CA" sz="1600" smtClean="0"/>
          </a:p>
          <a:p>
            <a:r>
              <a:rPr lang="en-CA" smtClean="0"/>
              <a:t>Retell your insights and questions with your partner</a:t>
            </a:r>
          </a:p>
          <a:p>
            <a:r>
              <a:rPr lang="en-CA" smtClean="0"/>
              <a:t>Join up with another pair and repeat the process</a:t>
            </a:r>
            <a:endParaRPr lang="en-US" smtClean="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Title 1"/>
          <p:cNvSpPr>
            <a:spLocks noGrp="1"/>
          </p:cNvSpPr>
          <p:nvPr>
            <p:ph type="title"/>
          </p:nvPr>
        </p:nvSpPr>
        <p:spPr/>
        <p:txBody>
          <a:bodyPr/>
          <a:lstStyle/>
          <a:p>
            <a:r>
              <a:rPr lang="en-CA" smtClean="0"/>
              <a:t>Joint Work Involves…</a:t>
            </a:r>
            <a:endParaRPr lang="en-US" smtClean="0"/>
          </a:p>
        </p:txBody>
      </p:sp>
      <p:sp>
        <p:nvSpPr>
          <p:cNvPr id="3" name="Content Placeholder 2"/>
          <p:cNvSpPr>
            <a:spLocks noGrp="1"/>
          </p:cNvSpPr>
          <p:nvPr>
            <p:ph idx="1"/>
          </p:nvPr>
        </p:nvSpPr>
        <p:spPr/>
        <p:txBody>
          <a:bodyPr/>
          <a:lstStyle/>
          <a:p>
            <a:pPr>
              <a:buFont typeface="Arial" charset="0"/>
              <a:buNone/>
              <a:defRPr/>
            </a:pPr>
            <a:r>
              <a:rPr lang="en-CA" dirty="0" smtClean="0">
                <a:latin typeface="+mj-lt"/>
              </a:rPr>
              <a:t>	“…encounters among teachers that rest on shared responsibility for the work of teaching, with their motivation to participate grounded in needing each other’s contributions in order to succeed in their own work and a confidence in the others’ competence and commitment”.</a:t>
            </a:r>
          </a:p>
          <a:p>
            <a:pPr>
              <a:buFont typeface="Arial" charset="0"/>
              <a:buNone/>
              <a:defRPr/>
            </a:pPr>
            <a:endParaRPr lang="en-CA" dirty="0" smtClean="0">
              <a:latin typeface="+mj-lt"/>
            </a:endParaRPr>
          </a:p>
          <a:p>
            <a:pPr>
              <a:buFont typeface="Arial" charset="0"/>
              <a:buNone/>
              <a:defRPr/>
            </a:pPr>
            <a:r>
              <a:rPr lang="en-CA" dirty="0" smtClean="0">
                <a:latin typeface="+mj-lt"/>
              </a:rPr>
              <a:t>					</a:t>
            </a:r>
            <a:r>
              <a:rPr lang="en-CA" sz="2400" dirty="0" smtClean="0">
                <a:latin typeface="+mj-lt"/>
              </a:rPr>
              <a:t>                          Judith Warren Little</a:t>
            </a:r>
            <a:endParaRPr lang="en-US" sz="2400" dirty="0">
              <a:latin typeface="+mj-lt"/>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2"/>
          <p:cNvSpPr>
            <a:spLocks noGrp="1" noChangeArrowheads="1"/>
          </p:cNvSpPr>
          <p:nvPr>
            <p:ph type="title" idx="4294967295"/>
          </p:nvPr>
        </p:nvSpPr>
        <p:spPr>
          <a:xfrm>
            <a:off x="457200" y="304800"/>
            <a:ext cx="8229600" cy="1143000"/>
          </a:xfrm>
        </p:spPr>
        <p:txBody>
          <a:bodyPr/>
          <a:lstStyle/>
          <a:p>
            <a:r>
              <a:rPr lang="en-CA" b="1" smtClean="0"/>
              <a:t>Triple ‘P’ Core Components</a:t>
            </a:r>
            <a:endParaRPr lang="en-US" b="1" smtClean="0"/>
          </a:p>
        </p:txBody>
      </p:sp>
      <p:sp>
        <p:nvSpPr>
          <p:cNvPr id="11" name="Isosceles Triangle 10"/>
          <p:cNvSpPr/>
          <p:nvPr/>
        </p:nvSpPr>
        <p:spPr>
          <a:xfrm>
            <a:off x="2362200" y="1952625"/>
            <a:ext cx="4343400" cy="3533775"/>
          </a:xfrm>
          <a:prstGeom prst="triangle">
            <a:avLst/>
          </a:prstGeom>
          <a:solidFill>
            <a:schemeClr val="accent1"/>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14" name="TextBox 13"/>
          <p:cNvSpPr txBox="1"/>
          <p:nvPr/>
        </p:nvSpPr>
        <p:spPr>
          <a:xfrm rot="18037193">
            <a:off x="2401888" y="2963863"/>
            <a:ext cx="2362200" cy="368300"/>
          </a:xfrm>
          <a:prstGeom prst="rect">
            <a:avLst/>
          </a:prstGeom>
          <a:noFill/>
        </p:spPr>
        <p:txBody>
          <a:bodyPr>
            <a:spAutoFit/>
          </a:bodyPr>
          <a:lstStyle/>
          <a:p>
            <a:pPr>
              <a:defRPr/>
            </a:pPr>
            <a:r>
              <a:rPr lang="en-CA" b="1" dirty="0">
                <a:latin typeface="+mj-lt"/>
              </a:rPr>
              <a:t>Personalization</a:t>
            </a:r>
            <a:endParaRPr lang="en-US" b="1" dirty="0">
              <a:latin typeface="+mj-lt"/>
            </a:endParaRPr>
          </a:p>
        </p:txBody>
      </p:sp>
      <p:sp>
        <p:nvSpPr>
          <p:cNvPr id="15" name="TextBox 14"/>
          <p:cNvSpPr txBox="1"/>
          <p:nvPr/>
        </p:nvSpPr>
        <p:spPr>
          <a:xfrm rot="3339655">
            <a:off x="4962525" y="3144838"/>
            <a:ext cx="1271587" cy="369888"/>
          </a:xfrm>
          <a:prstGeom prst="rect">
            <a:avLst/>
          </a:prstGeom>
          <a:noFill/>
        </p:spPr>
        <p:txBody>
          <a:bodyPr>
            <a:spAutoFit/>
          </a:bodyPr>
          <a:lstStyle/>
          <a:p>
            <a:pPr>
              <a:defRPr/>
            </a:pPr>
            <a:r>
              <a:rPr lang="en-CA" b="1" dirty="0">
                <a:latin typeface="+mj-lt"/>
              </a:rPr>
              <a:t>Precision</a:t>
            </a:r>
            <a:endParaRPr lang="en-US" b="1" dirty="0">
              <a:latin typeface="+mj-lt"/>
            </a:endParaRPr>
          </a:p>
        </p:txBody>
      </p:sp>
      <p:sp>
        <p:nvSpPr>
          <p:cNvPr id="16" name="TextBox 15"/>
          <p:cNvSpPr txBox="1"/>
          <p:nvPr/>
        </p:nvSpPr>
        <p:spPr>
          <a:xfrm>
            <a:off x="3360738" y="5505450"/>
            <a:ext cx="2378075" cy="369888"/>
          </a:xfrm>
          <a:prstGeom prst="rect">
            <a:avLst/>
          </a:prstGeom>
          <a:noFill/>
        </p:spPr>
        <p:txBody>
          <a:bodyPr>
            <a:spAutoFit/>
          </a:bodyPr>
          <a:lstStyle/>
          <a:p>
            <a:pPr>
              <a:defRPr/>
            </a:pPr>
            <a:r>
              <a:rPr lang="en-CA" b="1" dirty="0">
                <a:latin typeface="+mj-lt"/>
              </a:rPr>
              <a:t>Professional Learning</a:t>
            </a:r>
            <a:endParaRPr lang="en-US" b="1" dirty="0">
              <a:latin typeface="+mj-lt"/>
            </a:endParaRPr>
          </a:p>
        </p:txBody>
      </p:sp>
      <p:sp>
        <p:nvSpPr>
          <p:cNvPr id="17" name="TextBox 16"/>
          <p:cNvSpPr txBox="1"/>
          <p:nvPr/>
        </p:nvSpPr>
        <p:spPr>
          <a:xfrm>
            <a:off x="3657600" y="4006850"/>
            <a:ext cx="1752600" cy="923925"/>
          </a:xfrm>
          <a:prstGeom prst="rect">
            <a:avLst/>
          </a:prstGeom>
          <a:noFill/>
        </p:spPr>
        <p:txBody>
          <a:bodyPr>
            <a:spAutoFit/>
          </a:bodyPr>
          <a:lstStyle/>
          <a:p>
            <a:pPr algn="ctr">
              <a:defRPr/>
            </a:pPr>
            <a:r>
              <a:rPr lang="en-CA" b="1" dirty="0">
                <a:solidFill>
                  <a:srgbClr val="FFFF00"/>
                </a:solidFill>
                <a:latin typeface="+mj-lt"/>
              </a:rPr>
              <a:t>Teacher Beliefs: Instructional Tasks</a:t>
            </a:r>
            <a:endParaRPr lang="en-US" b="1" dirty="0">
              <a:solidFill>
                <a:srgbClr val="FFFF00"/>
              </a:solidFill>
              <a:latin typeface="+mj-lt"/>
            </a:endParaRPr>
          </a:p>
        </p:txBody>
      </p:sp>
      <p:sp>
        <p:nvSpPr>
          <p:cNvPr id="18" name="TextBox 17"/>
          <p:cNvSpPr txBox="1"/>
          <p:nvPr/>
        </p:nvSpPr>
        <p:spPr>
          <a:xfrm>
            <a:off x="5257800" y="6172200"/>
            <a:ext cx="3505200" cy="369888"/>
          </a:xfrm>
          <a:prstGeom prst="rect">
            <a:avLst/>
          </a:prstGeom>
          <a:noFill/>
        </p:spPr>
        <p:txBody>
          <a:bodyPr>
            <a:spAutoFit/>
          </a:bodyPr>
          <a:lstStyle/>
          <a:p>
            <a:pPr>
              <a:defRPr/>
            </a:pPr>
            <a:r>
              <a:rPr lang="en-CA" dirty="0" err="1">
                <a:latin typeface="+mn-lt"/>
              </a:rPr>
              <a:t>Crevola</a:t>
            </a:r>
            <a:r>
              <a:rPr lang="en-CA" dirty="0">
                <a:latin typeface="+mn-lt"/>
              </a:rPr>
              <a:t>, Hill &amp; </a:t>
            </a:r>
            <a:r>
              <a:rPr lang="en-CA" dirty="0" err="1">
                <a:latin typeface="+mn-lt"/>
              </a:rPr>
              <a:t>Fullan</a:t>
            </a:r>
            <a:r>
              <a:rPr lang="en-CA" dirty="0">
                <a:latin typeface="+mn-lt"/>
              </a:rPr>
              <a:t>- </a:t>
            </a:r>
            <a:r>
              <a:rPr lang="en-CA" i="1" dirty="0">
                <a:latin typeface="+mn-lt"/>
              </a:rPr>
              <a:t>Breakthrough</a:t>
            </a:r>
            <a:endParaRPr lang="en-US" i="1" dirty="0">
              <a:latin typeface="+mn-l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17"/>
                                        </p:tgtEl>
                                        <p:attrNameLst>
                                          <p:attrName>style.visibility</p:attrName>
                                        </p:attrNameLst>
                                      </p:cBhvr>
                                      <p:to>
                                        <p:strVal val="visible"/>
                                      </p:to>
                                    </p:set>
                                    <p:animEffect transition="in" filter="fade">
                                      <p:cBhvr>
                                        <p:cTn id="7" dur="2000"/>
                                        <p:tgtEl>
                                          <p:spTgt spid="17"/>
                                        </p:tgtEl>
                                      </p:cBhvr>
                                    </p:animEffect>
                                  </p:childTnLst>
                                </p:cTn>
                              </p:par>
                            </p:childTnLst>
                          </p:cTn>
                        </p:par>
                        <p:par>
                          <p:cTn id="8" fill="hold">
                            <p:stCondLst>
                              <p:cond delay="2000"/>
                            </p:stCondLst>
                            <p:childTnLst>
                              <p:par>
                                <p:cTn id="9" presetID="10" presetClass="entr" presetSubtype="0" fill="hold" grpId="0" nodeType="afterEffect">
                                  <p:stCondLst>
                                    <p:cond delay="3000"/>
                                  </p:stCondLst>
                                  <p:childTnLst>
                                    <p:set>
                                      <p:cBhvr>
                                        <p:cTn id="10" dur="1" fill="hold">
                                          <p:stCondLst>
                                            <p:cond delay="0"/>
                                          </p:stCondLst>
                                        </p:cTn>
                                        <p:tgtEl>
                                          <p:spTgt spid="11"/>
                                        </p:tgtEl>
                                        <p:attrNameLst>
                                          <p:attrName>style.visibility</p:attrName>
                                        </p:attrNameLst>
                                      </p:cBhvr>
                                      <p:to>
                                        <p:strVal val="visible"/>
                                      </p:to>
                                    </p:set>
                                    <p:animEffect transition="in" filter="fade">
                                      <p:cBhvr>
                                        <p:cTn id="11" dur="3000"/>
                                        <p:tgtEl>
                                          <p:spTgt spid="11"/>
                                        </p:tgtEl>
                                      </p:cBhvr>
                                    </p:animEffect>
                                  </p:childTnLst>
                                </p:cTn>
                              </p:par>
                            </p:childTnLst>
                          </p:cTn>
                        </p:par>
                        <p:par>
                          <p:cTn id="12" fill="hold">
                            <p:stCondLst>
                              <p:cond delay="8000"/>
                            </p:stCondLst>
                            <p:childTnLst>
                              <p:par>
                                <p:cTn id="13" presetID="10" presetClass="entr" presetSubtype="0" fill="hold" grpId="0" nodeType="afterEffect">
                                  <p:stCondLst>
                                    <p:cond delay="0"/>
                                  </p:stCondLst>
                                  <p:childTnLst>
                                    <p:set>
                                      <p:cBhvr>
                                        <p:cTn id="14" dur="1" fill="hold">
                                          <p:stCondLst>
                                            <p:cond delay="0"/>
                                          </p:stCondLst>
                                        </p:cTn>
                                        <p:tgtEl>
                                          <p:spTgt spid="14"/>
                                        </p:tgtEl>
                                        <p:attrNameLst>
                                          <p:attrName>style.visibility</p:attrName>
                                        </p:attrNameLst>
                                      </p:cBhvr>
                                      <p:to>
                                        <p:strVal val="visible"/>
                                      </p:to>
                                    </p:set>
                                    <p:animEffect transition="in" filter="fade">
                                      <p:cBhvr>
                                        <p:cTn id="15" dur="2000"/>
                                        <p:tgtEl>
                                          <p:spTgt spid="14"/>
                                        </p:tgtEl>
                                      </p:cBhvr>
                                    </p:animEffect>
                                  </p:childTnLst>
                                </p:cTn>
                              </p:par>
                            </p:childTnLst>
                          </p:cTn>
                        </p:par>
                        <p:par>
                          <p:cTn id="16" fill="hold">
                            <p:stCondLst>
                              <p:cond delay="10000"/>
                            </p:stCondLst>
                            <p:childTnLst>
                              <p:par>
                                <p:cTn id="17" presetID="10" presetClass="entr" presetSubtype="0" fill="hold" grpId="0" nodeType="afterEffect">
                                  <p:stCondLst>
                                    <p:cond delay="0"/>
                                  </p:stCondLst>
                                  <p:childTnLst>
                                    <p:set>
                                      <p:cBhvr>
                                        <p:cTn id="18" dur="1" fill="hold">
                                          <p:stCondLst>
                                            <p:cond delay="0"/>
                                          </p:stCondLst>
                                        </p:cTn>
                                        <p:tgtEl>
                                          <p:spTgt spid="15"/>
                                        </p:tgtEl>
                                        <p:attrNameLst>
                                          <p:attrName>style.visibility</p:attrName>
                                        </p:attrNameLst>
                                      </p:cBhvr>
                                      <p:to>
                                        <p:strVal val="visible"/>
                                      </p:to>
                                    </p:set>
                                    <p:animEffect transition="in" filter="fade">
                                      <p:cBhvr>
                                        <p:cTn id="19" dur="2000"/>
                                        <p:tgtEl>
                                          <p:spTgt spid="15"/>
                                        </p:tgtEl>
                                      </p:cBhvr>
                                    </p:animEffect>
                                  </p:childTnLst>
                                </p:cTn>
                              </p:par>
                            </p:childTnLst>
                          </p:cTn>
                        </p:par>
                        <p:par>
                          <p:cTn id="20" fill="hold">
                            <p:stCondLst>
                              <p:cond delay="12000"/>
                            </p:stCondLst>
                            <p:childTnLst>
                              <p:par>
                                <p:cTn id="21" presetID="10" presetClass="entr" presetSubtype="0" fill="hold" grpId="0" nodeType="afterEffect">
                                  <p:stCondLst>
                                    <p:cond delay="0"/>
                                  </p:stCondLst>
                                  <p:childTnLst>
                                    <p:set>
                                      <p:cBhvr>
                                        <p:cTn id="22" dur="1" fill="hold">
                                          <p:stCondLst>
                                            <p:cond delay="0"/>
                                          </p:stCondLst>
                                        </p:cTn>
                                        <p:tgtEl>
                                          <p:spTgt spid="16"/>
                                        </p:tgtEl>
                                        <p:attrNameLst>
                                          <p:attrName>style.visibility</p:attrName>
                                        </p:attrNameLst>
                                      </p:cBhvr>
                                      <p:to>
                                        <p:strVal val="visible"/>
                                      </p:to>
                                    </p:set>
                                    <p:animEffect transition="in" filter="fade">
                                      <p:cBhvr>
                                        <p:cTn id="23" dur="2000"/>
                                        <p:tgtEl>
                                          <p:spTgt spid="16"/>
                                        </p:tgtEl>
                                      </p:cBhvr>
                                    </p:animEffect>
                                  </p:childTnLst>
                                </p:cTn>
                              </p:par>
                            </p:childTnLst>
                          </p:cTn>
                        </p:par>
                        <p:par>
                          <p:cTn id="24" fill="hold">
                            <p:stCondLst>
                              <p:cond delay="14000"/>
                            </p:stCondLst>
                            <p:childTnLst>
                              <p:par>
                                <p:cTn id="25" presetID="10" presetClass="entr" presetSubtype="0" fill="hold" grpId="0" nodeType="afterEffect">
                                  <p:stCondLst>
                                    <p:cond delay="0"/>
                                  </p:stCondLst>
                                  <p:childTnLst>
                                    <p:set>
                                      <p:cBhvr>
                                        <p:cTn id="26" dur="1" fill="hold">
                                          <p:stCondLst>
                                            <p:cond delay="0"/>
                                          </p:stCondLst>
                                        </p:cTn>
                                        <p:tgtEl>
                                          <p:spTgt spid="18"/>
                                        </p:tgtEl>
                                        <p:attrNameLst>
                                          <p:attrName>style.visibility</p:attrName>
                                        </p:attrNameLst>
                                      </p:cBhvr>
                                      <p:to>
                                        <p:strVal val="visible"/>
                                      </p:to>
                                    </p:set>
                                    <p:animEffect transition="in" filter="fade">
                                      <p:cBhvr>
                                        <p:cTn id="27" dur="2000"/>
                                        <p:tgtEl>
                                          <p:spTgt spid="1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animBg="1"/>
      <p:bldP spid="14" grpId="0"/>
      <p:bldP spid="15" grpId="0"/>
      <p:bldP spid="16" grpId="0"/>
      <p:bldP spid="17" grpId="0"/>
      <p:bldP spid="18" grpId="0"/>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234</TotalTime>
  <Words>914</Words>
  <Application>Microsoft Office PowerPoint</Application>
  <PresentationFormat>On-screen Show (4:3)</PresentationFormat>
  <Paragraphs>83</Paragraphs>
  <Slides>11</Slides>
  <Notes>11</Notes>
  <HiddenSlides>0</HiddenSlides>
  <MMClips>0</MMClips>
  <ScaleCrop>false</ScaleCrop>
  <HeadingPairs>
    <vt:vector size="6" baseType="variant">
      <vt:variant>
        <vt:lpstr>Fonts Used</vt:lpstr>
      </vt:variant>
      <vt:variant>
        <vt:i4>3</vt:i4>
      </vt:variant>
      <vt:variant>
        <vt:lpstr>Design Template</vt:lpstr>
      </vt:variant>
      <vt:variant>
        <vt:i4>1</vt:i4>
      </vt:variant>
      <vt:variant>
        <vt:lpstr>Slide Titles</vt:lpstr>
      </vt:variant>
      <vt:variant>
        <vt:i4>11</vt:i4>
      </vt:variant>
    </vt:vector>
  </HeadingPairs>
  <TitlesOfParts>
    <vt:vector size="15" baseType="lpstr">
      <vt:lpstr>Arial</vt:lpstr>
      <vt:lpstr>Calibri</vt:lpstr>
      <vt:lpstr>Wingdings</vt:lpstr>
      <vt:lpstr>Office Theme</vt:lpstr>
      <vt:lpstr>Networked Learning for Mathematics Success </vt:lpstr>
      <vt:lpstr>Principles for Leadership &amp; School Improvement              Richard Elmore</vt:lpstr>
      <vt:lpstr>Slide 3</vt:lpstr>
      <vt:lpstr>What the Research Says</vt:lpstr>
      <vt:lpstr>Slide 5</vt:lpstr>
      <vt:lpstr>Network</vt:lpstr>
      <vt:lpstr>Read, Reflect, Retell²</vt:lpstr>
      <vt:lpstr>Joint Work Involves…</vt:lpstr>
      <vt:lpstr>Triple ‘P’ Core Components</vt:lpstr>
      <vt:lpstr>Engaging in Joint Work</vt:lpstr>
      <vt:lpstr>Slide 11</vt:lpstr>
    </vt:vector>
  </TitlesOfParts>
  <Company>York Region District School Board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Network Implementation </dc:title>
  <dc:creator>York Region District Schoolboard</dc:creator>
  <cp:lastModifiedBy>saldarde</cp:lastModifiedBy>
  <cp:revision>25</cp:revision>
  <dcterms:created xsi:type="dcterms:W3CDTF">2011-01-26T22:47:45Z</dcterms:created>
  <dcterms:modified xsi:type="dcterms:W3CDTF">2011-01-27T21:49:43Z</dcterms:modified>
</cp:coreProperties>
</file>